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354" r:id="rId3"/>
    <p:sldId id="270" r:id="rId4"/>
    <p:sldId id="266" r:id="rId5"/>
    <p:sldId id="357" r:id="rId6"/>
    <p:sldId id="358" r:id="rId7"/>
    <p:sldId id="359" r:id="rId8"/>
    <p:sldId id="277" r:id="rId9"/>
    <p:sldId id="279" r:id="rId10"/>
    <p:sldId id="282" r:id="rId11"/>
    <p:sldId id="283" r:id="rId12"/>
    <p:sldId id="361" r:id="rId13"/>
    <p:sldId id="360" r:id="rId14"/>
    <p:sldId id="289" r:id="rId15"/>
    <p:sldId id="291" r:id="rId16"/>
    <p:sldId id="294" r:id="rId17"/>
    <p:sldId id="296" r:id="rId18"/>
    <p:sldId id="298" r:id="rId19"/>
    <p:sldId id="362" r:id="rId20"/>
    <p:sldId id="30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y Huntley" initials="BH" lastIdx="2" clrIdx="0">
    <p:extLst/>
  </p:cmAuthor>
  <p:cmAuthor id="2" name="Shelley, Katharine" initials="SK"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CE4D8"/>
    <a:srgbClr val="368BAB"/>
    <a:srgbClr val="61B1C1"/>
    <a:srgbClr val="81C3CB"/>
    <a:srgbClr val="2E5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72"/>
    <p:restoredTop sz="99482" autoAdjust="0"/>
  </p:normalViewPr>
  <p:slideViewPr>
    <p:cSldViewPr snapToGrid="0" snapToObjects="1">
      <p:cViewPr varScale="1">
        <p:scale>
          <a:sx n="204" d="100"/>
          <a:sy n="204" d="100"/>
        </p:scale>
        <p:origin x="-2880"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9" d="100"/>
          <a:sy n="69" d="100"/>
        </p:scale>
        <p:origin x="2712" y="4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01T02:38:54.30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429A4-FA7F-4E54-A41E-307F6F017E8A}" type="datetimeFigureOut">
              <a:rPr lang="en-GB" smtClean="0"/>
              <a:t>22/05/19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FDE88-7B43-49CB-A22F-9F3173B648F4}" type="slidenum">
              <a:rPr lang="en-GB" smtClean="0"/>
              <a:t>‹Nr.›</a:t>
            </a:fld>
            <a:endParaRPr lang="en-GB"/>
          </a:p>
        </p:txBody>
      </p:sp>
    </p:spTree>
    <p:extLst>
      <p:ext uri="{BB962C8B-B14F-4D97-AF65-F5344CB8AC3E}">
        <p14:creationId xmlns:p14="http://schemas.microsoft.com/office/powerpoint/2010/main" val="364676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3FDE88-7B43-49CB-A22F-9F3173B648F4}" type="slidenum">
              <a:rPr lang="en-GB" smtClean="0"/>
              <a:t>1</a:t>
            </a:fld>
            <a:endParaRPr lang="en-GB"/>
          </a:p>
        </p:txBody>
      </p:sp>
    </p:spTree>
    <p:extLst>
      <p:ext uri="{BB962C8B-B14F-4D97-AF65-F5344CB8AC3E}">
        <p14:creationId xmlns:p14="http://schemas.microsoft.com/office/powerpoint/2010/main" val="198224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3FDE88-7B43-49CB-A22F-9F3173B648F4}" type="slidenum">
              <a:rPr lang="en-GB" smtClean="0"/>
              <a:t>12</a:t>
            </a:fld>
            <a:endParaRPr lang="en-GB"/>
          </a:p>
        </p:txBody>
      </p:sp>
    </p:spTree>
    <p:extLst>
      <p:ext uri="{BB962C8B-B14F-4D97-AF65-F5344CB8AC3E}">
        <p14:creationId xmlns:p14="http://schemas.microsoft.com/office/powerpoint/2010/main" val="370245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3FDE88-7B43-49CB-A22F-9F3173B648F4}" type="slidenum">
              <a:rPr lang="en-GB" smtClean="0"/>
              <a:t>14</a:t>
            </a:fld>
            <a:endParaRPr lang="en-GB"/>
          </a:p>
        </p:txBody>
      </p:sp>
    </p:spTree>
    <p:extLst>
      <p:ext uri="{BB962C8B-B14F-4D97-AF65-F5344CB8AC3E}">
        <p14:creationId xmlns:p14="http://schemas.microsoft.com/office/powerpoint/2010/main" val="370245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 Shortfall Larger than other diseases in percentage terms</a:t>
            </a:r>
          </a:p>
          <a:p>
            <a:pPr marL="285750" indent="-285750">
              <a:buFont typeface="Arial" panose="020B0604020202020204" pitchFamily="34" charset="0"/>
              <a:buChar char="•"/>
            </a:pPr>
            <a:r>
              <a:rPr lang="en-US" dirty="0"/>
              <a:t>Mean percentage gap for TB: 45%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Mean percentage gap for HIV: 30%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Mean percentage gap for malaria: 26%</a:t>
            </a:r>
          </a:p>
          <a:p>
            <a:endParaRPr lang="en-GB" dirty="0"/>
          </a:p>
        </p:txBody>
      </p:sp>
      <p:sp>
        <p:nvSpPr>
          <p:cNvPr id="4" name="Slide Number Placeholder 3"/>
          <p:cNvSpPr>
            <a:spLocks noGrp="1"/>
          </p:cNvSpPr>
          <p:nvPr>
            <p:ph type="sldNum" sz="quarter" idx="5"/>
          </p:nvPr>
        </p:nvSpPr>
        <p:spPr/>
        <p:txBody>
          <a:bodyPr/>
          <a:lstStyle/>
          <a:p>
            <a:fld id="{2C3FDE88-7B43-49CB-A22F-9F3173B648F4}" type="slidenum">
              <a:rPr lang="en-GB" smtClean="0"/>
              <a:t>15</a:t>
            </a:fld>
            <a:endParaRPr lang="en-GB"/>
          </a:p>
        </p:txBody>
      </p:sp>
    </p:spTree>
    <p:extLst>
      <p:ext uri="{BB962C8B-B14F-4D97-AF65-F5344CB8AC3E}">
        <p14:creationId xmlns:p14="http://schemas.microsoft.com/office/powerpoint/2010/main" val="423323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3FDE88-7B43-49CB-A22F-9F3173B648F4}" type="slidenum">
              <a:rPr lang="en-GB" smtClean="0"/>
              <a:t>16</a:t>
            </a:fld>
            <a:endParaRPr lang="en-GB"/>
          </a:p>
        </p:txBody>
      </p:sp>
    </p:spTree>
    <p:extLst>
      <p:ext uri="{BB962C8B-B14F-4D97-AF65-F5344CB8AC3E}">
        <p14:creationId xmlns:p14="http://schemas.microsoft.com/office/powerpoint/2010/main" val="2312598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0163" y="4474441"/>
            <a:ext cx="6518564" cy="3600450"/>
          </a:xfrm>
        </p:spPr>
        <p:txBody>
          <a:bodyPr/>
          <a:lstStyle/>
          <a:p>
            <a:pPr marL="171450" lvl="0" indent="-171450">
              <a:buFont typeface="Arial" panose="020B0604020202020204" pitchFamily="34" charset="0"/>
              <a:buChar char="•"/>
              <a:defRPr/>
            </a:pPr>
            <a:r>
              <a:rPr lang="en-GB" sz="1000" b="1" dirty="0"/>
              <a:t>Examples of efforts to improve efficiency of grant design. </a:t>
            </a:r>
            <a:r>
              <a:rPr lang="en-US" sz="1000" dirty="0"/>
              <a:t>Grant management arrangements have been changed in a number of countries, in part to </a:t>
            </a:r>
            <a:r>
              <a:rPr lang="en-GB" sz="1000" dirty="0"/>
              <a:t>reduce program management and administration costs. For instance in</a:t>
            </a:r>
            <a:r>
              <a:rPr lang="en-US" sz="1000" dirty="0"/>
              <a:t> Cambodia where procurement arrangements were changed, and in Uganda where a standalone RSSH grant was embedded in disease grants</a:t>
            </a:r>
            <a:r>
              <a:rPr lang="en-GB" sz="1000" dirty="0"/>
              <a:t>.</a:t>
            </a:r>
          </a:p>
          <a:p>
            <a:pPr marL="171450" lvl="0" indent="-171450">
              <a:buFont typeface="Arial" panose="020B0604020202020204" pitchFamily="34" charset="0"/>
              <a:buChar char="•"/>
              <a:defRPr/>
            </a:pPr>
            <a:r>
              <a:rPr lang="en-GB" sz="1000" b="1" dirty="0"/>
              <a:t>Examples of efforts to improve efficiency of national program design</a:t>
            </a:r>
            <a:r>
              <a:rPr lang="en-GB" sz="1000" dirty="0"/>
              <a:t>. More targeted prevention services in Cambodia, Myanmar and Sudan; In DRC, bundled commodity distribution across programs is being implemented with positive expectations for efficiency, requiring fewer vehicles and human resources per shipment; Integration efforts across countries</a:t>
            </a:r>
          </a:p>
          <a:p>
            <a:pPr marL="171450" lvl="0" indent="-171450">
              <a:buFont typeface="Arial" panose="020B0604020202020204" pitchFamily="34" charset="0"/>
              <a:buChar char="•"/>
              <a:defRPr/>
            </a:pPr>
            <a:r>
              <a:rPr lang="en-GB" sz="1000" b="1" dirty="0"/>
              <a:t>Program management costs. </a:t>
            </a:r>
            <a:r>
              <a:rPr lang="en-GB" sz="1000" dirty="0"/>
              <a:t>The budget for program management as a proportion of the total grant budget varies from 2% in Uganda to 33% in </a:t>
            </a:r>
            <a:r>
              <a:rPr lang="en-GB" sz="1000" b="1" dirty="0"/>
              <a:t>Guatemala</a:t>
            </a:r>
            <a:r>
              <a:rPr lang="en-GB" sz="1000" dirty="0"/>
              <a:t>, with no clear link between a country’s stage along the development continuum and the program management budget. There is also no clear link between the size of grants and the proportion of the grant required for program management. Our analysis does show that program management costs are significantly higher for UN agencies and CSOs (which are mostly international and where costs are 26-27%) than for governments (where costs are 6%). In absolute terms, if the program management costs in Cambodia and Myanmar, where there are international PRs, could be brought down to a level equivalent for government PRs in other countries, this would result in a saving of around $30m</a:t>
            </a:r>
            <a:r>
              <a:rPr lang="en-US" sz="1000" dirty="0">
                <a:solidFill>
                  <a:prstClr val="black"/>
                </a:solidFill>
                <a:latin typeface=".SFUIText"/>
              </a:rPr>
              <a:t>.</a:t>
            </a:r>
            <a:endParaRPr lang="en-GB" sz="1000" dirty="0"/>
          </a:p>
          <a:p>
            <a:pPr marL="171450" lvl="0" indent="-171450">
              <a:buFont typeface="Arial" panose="020B0604020202020204" pitchFamily="34" charset="0"/>
              <a:buChar char="•"/>
              <a:defRPr/>
            </a:pPr>
            <a:endParaRPr lang="en-GB" sz="1000" b="1" dirty="0"/>
          </a:p>
          <a:p>
            <a:pPr lvl="0">
              <a:defRPr/>
            </a:pPr>
            <a:r>
              <a:rPr lang="en-GB" sz="1000" b="1" dirty="0"/>
              <a:t>Other points on efficiency:</a:t>
            </a:r>
          </a:p>
          <a:p>
            <a:pPr marL="171450" lvl="0" indent="-171450">
              <a:buFont typeface="Arial" panose="020B0604020202020204" pitchFamily="34" charset="0"/>
              <a:buChar char="•"/>
              <a:defRPr/>
            </a:pPr>
            <a:r>
              <a:rPr lang="en-GB" sz="1000" dirty="0"/>
              <a:t>Efficiency of grant implementation covered under business model</a:t>
            </a:r>
          </a:p>
          <a:p>
            <a:pPr marL="171450" indent="-171450">
              <a:lnSpc>
                <a:spcPct val="110000"/>
              </a:lnSpc>
              <a:buFont typeface="Arial" panose="020B0604020202020204" pitchFamily="34" charset="0"/>
              <a:buChar char="•"/>
            </a:pPr>
            <a:r>
              <a:rPr lang="en-GB" sz="1000" dirty="0"/>
              <a:t>Initial analysis suggests that the efficiency of malaria programming is improving, with the cost per malaria case treated declining in DRC and Uganda over time. We intend to advance this sort of analysis, including explanations on what these trends represent and how and why they have occurred, in the year to come.</a:t>
            </a:r>
          </a:p>
          <a:p>
            <a:pPr>
              <a:lnSpc>
                <a:spcPct val="110000"/>
              </a:lnSpc>
            </a:pPr>
            <a:endParaRPr lang="en-GB" sz="1000" dirty="0"/>
          </a:p>
          <a:p>
            <a:pPr lvl="0">
              <a:defRPr/>
            </a:pPr>
            <a:r>
              <a:rPr lang="en-GB" sz="1000" b="1" dirty="0"/>
              <a:t>Cost-effectiveness considerations inform program design and decision making in most settings (such as through </a:t>
            </a:r>
            <a:r>
              <a:rPr lang="en-GB" sz="1000" b="1" dirty="0" err="1"/>
              <a:t>modeling</a:t>
            </a:r>
            <a:r>
              <a:rPr lang="en-GB" sz="1000" b="1" dirty="0"/>
              <a:t>) but not systematically</a:t>
            </a:r>
            <a:endParaRPr lang="en-GB" sz="1000" dirty="0"/>
          </a:p>
          <a:p>
            <a:pPr marL="171450" indent="-171450">
              <a:buFont typeface="Arial" panose="020B0604020202020204" pitchFamily="34" charset="0"/>
              <a:buChar char="•"/>
            </a:pPr>
            <a:r>
              <a:rPr lang="en-GB" sz="1000" dirty="0"/>
              <a:t>There is some evidence in all countries of grant interventions being targeted to correspond with burden of disease and address the specific needs of key populations, although how this allocation has been made has varied considerably, for instance with some countries not using the outputs of any analysis as the basis for programming, particularly for TB and malaria. </a:t>
            </a:r>
            <a:endParaRPr lang="en-GB" sz="1000" dirty="0">
              <a:effectLst/>
            </a:endParaRPr>
          </a:p>
          <a:p>
            <a:endParaRPr lang="en-GB" dirty="0"/>
          </a:p>
        </p:txBody>
      </p:sp>
      <p:sp>
        <p:nvSpPr>
          <p:cNvPr id="4" name="Slide Number Placeholder 3"/>
          <p:cNvSpPr>
            <a:spLocks noGrp="1"/>
          </p:cNvSpPr>
          <p:nvPr>
            <p:ph type="sldNum" sz="quarter" idx="5"/>
          </p:nvPr>
        </p:nvSpPr>
        <p:spPr/>
        <p:txBody>
          <a:bodyPr/>
          <a:lstStyle/>
          <a:p>
            <a:fld id="{2C3FDE88-7B43-49CB-A22F-9F3173B648F4}" type="slidenum">
              <a:rPr lang="en-GB" smtClean="0"/>
              <a:t>17</a:t>
            </a:fld>
            <a:endParaRPr lang="en-GB"/>
          </a:p>
        </p:txBody>
      </p:sp>
    </p:spTree>
    <p:extLst>
      <p:ext uri="{BB962C8B-B14F-4D97-AF65-F5344CB8AC3E}">
        <p14:creationId xmlns:p14="http://schemas.microsoft.com/office/powerpoint/2010/main" val="88331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defRPr/>
            </a:pPr>
            <a:r>
              <a:rPr lang="en-GB" sz="1100" dirty="0"/>
              <a:t>The Secretariat should expedite work to collect unit/service delivery costs at the country level and use this as a basis for budgeting, with clear guidance on appropriate formulae to inflate estimates to allow for inflation, price changes, currency shifts, etc.</a:t>
            </a:r>
          </a:p>
          <a:p>
            <a:pPr marL="457200" indent="-457200">
              <a:buFont typeface="Arial" panose="020B0604020202020204" pitchFamily="34" charset="0"/>
              <a:buChar char="•"/>
            </a:pPr>
            <a:r>
              <a:rPr lang="en-GB" sz="1100" dirty="0"/>
              <a:t>The Secretariat should consider ways to strengthen country-level and/or grant-specific analysis of </a:t>
            </a:r>
            <a:r>
              <a:rPr lang="en-GB" sz="1100" dirty="0" err="1"/>
              <a:t>VfM</a:t>
            </a:r>
            <a:r>
              <a:rPr lang="en-GB" sz="1100" dirty="0"/>
              <a:t> (while seeking not to add to the burden of reporting), such as by:</a:t>
            </a:r>
          </a:p>
          <a:p>
            <a:pPr marL="800100" lvl="1" indent="-342900">
              <a:buFont typeface="Arial" panose="020B0604020202020204" pitchFamily="34" charset="0"/>
              <a:buChar char="•"/>
            </a:pPr>
            <a:r>
              <a:rPr lang="en-GB" sz="1100" dirty="0"/>
              <a:t>Collecting and analysing grant-specific output data, at least for some indicators. This would ensure that reporting of programmatic data more closely reflects actual grant implementation performance (i.e. to strengthen the linkages between financial and programmatic data), and would enable some quantitative analysis of efficiency and effectiveness</a:t>
            </a:r>
          </a:p>
          <a:p>
            <a:pPr marL="800100" lvl="1" indent="-342900">
              <a:buFont typeface="Arial" panose="020B0604020202020204" pitchFamily="34" charset="0"/>
              <a:buChar char="•"/>
            </a:pPr>
            <a:r>
              <a:rPr lang="en-GB" sz="1100" dirty="0"/>
              <a:t>Extending reporting tools to collect sub-national data; and creating performance targets that better address equity considerations. We expect both of these to become increasingly important as epidemics become increasingly concentrated, resources reduce and prevention activities are more and more targeted.</a:t>
            </a:r>
          </a:p>
          <a:p>
            <a:pPr marL="800100" lvl="1" indent="-342900">
              <a:buFont typeface="Arial" panose="020B0604020202020204" pitchFamily="34" charset="0"/>
              <a:buChar char="•"/>
              <a:defRPr/>
            </a:pPr>
            <a:r>
              <a:rPr lang="en-GB" sz="1100" dirty="0"/>
              <a:t>Requesting that PRs/countries report against quantitative trends for some indicators as proxies for efficiency and effectiveness, with qualitative explanations of what the trends represent, and how and why the observed trends occurred</a:t>
            </a:r>
            <a:endParaRPr lang="en-US" sz="1100" dirty="0"/>
          </a:p>
          <a:p>
            <a:endParaRPr lang="en-GB" dirty="0"/>
          </a:p>
        </p:txBody>
      </p:sp>
      <p:sp>
        <p:nvSpPr>
          <p:cNvPr id="4" name="Slide Number Placeholder 3"/>
          <p:cNvSpPr>
            <a:spLocks noGrp="1"/>
          </p:cNvSpPr>
          <p:nvPr>
            <p:ph type="sldNum" sz="quarter" idx="5"/>
          </p:nvPr>
        </p:nvSpPr>
        <p:spPr/>
        <p:txBody>
          <a:bodyPr/>
          <a:lstStyle/>
          <a:p>
            <a:fld id="{2C3FDE88-7B43-49CB-A22F-9F3173B648F4}" type="slidenum">
              <a:rPr lang="en-GB" smtClean="0"/>
              <a:t>18</a:t>
            </a:fld>
            <a:endParaRPr lang="en-GB"/>
          </a:p>
        </p:txBody>
      </p:sp>
    </p:spTree>
    <p:extLst>
      <p:ext uri="{BB962C8B-B14F-4D97-AF65-F5344CB8AC3E}">
        <p14:creationId xmlns:p14="http://schemas.microsoft.com/office/powerpoint/2010/main" val="3787347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defRPr/>
            </a:pPr>
            <a:r>
              <a:rPr lang="en-GB" sz="1100" dirty="0"/>
              <a:t>The Secretariat should expedite work to collect unit/service delivery costs at the country level and use this as a basis for budgeting, with clear guidance on appropriate formulae to inflate estimates to allow for inflation, price changes, currency shifts, etc.</a:t>
            </a:r>
          </a:p>
          <a:p>
            <a:pPr marL="457200" indent="-457200">
              <a:buFont typeface="Arial" panose="020B0604020202020204" pitchFamily="34" charset="0"/>
              <a:buChar char="•"/>
            </a:pPr>
            <a:r>
              <a:rPr lang="en-GB" sz="1100" dirty="0"/>
              <a:t>The Secretariat should consider ways to strengthen country-level and/or grant-specific analysis of </a:t>
            </a:r>
            <a:r>
              <a:rPr lang="en-GB" sz="1100" dirty="0" err="1"/>
              <a:t>VfM</a:t>
            </a:r>
            <a:r>
              <a:rPr lang="en-GB" sz="1100" dirty="0"/>
              <a:t> (while seeking not to add to the burden of reporting), such as by:</a:t>
            </a:r>
          </a:p>
          <a:p>
            <a:pPr marL="800100" lvl="1" indent="-342900">
              <a:buFont typeface="Arial" panose="020B0604020202020204" pitchFamily="34" charset="0"/>
              <a:buChar char="•"/>
            </a:pPr>
            <a:r>
              <a:rPr lang="en-GB" sz="1100" dirty="0"/>
              <a:t>Collecting and analysing grant-specific output data, at least for some indicators. This would ensure that reporting of programmatic data more closely reflects actual grant implementation performance (i.e. to strengthen the linkages between financial and programmatic data), and would enable some quantitative analysis of efficiency and effectiveness</a:t>
            </a:r>
          </a:p>
          <a:p>
            <a:pPr marL="800100" lvl="1" indent="-342900">
              <a:buFont typeface="Arial" panose="020B0604020202020204" pitchFamily="34" charset="0"/>
              <a:buChar char="•"/>
            </a:pPr>
            <a:r>
              <a:rPr lang="en-GB" sz="1100" dirty="0"/>
              <a:t>Extending reporting tools to collect sub-national data; and creating performance targets that better address equity considerations. We expect both of these to become increasingly important as epidemics become increasingly concentrated, resources reduce and prevention activities are more and more targeted.</a:t>
            </a:r>
          </a:p>
          <a:p>
            <a:pPr marL="800100" lvl="1" indent="-342900">
              <a:buFont typeface="Arial" panose="020B0604020202020204" pitchFamily="34" charset="0"/>
              <a:buChar char="•"/>
              <a:defRPr/>
            </a:pPr>
            <a:r>
              <a:rPr lang="en-GB" sz="1100" dirty="0"/>
              <a:t>Requesting that PRs/countries report against quantitative trends for some indicators as proxies for efficiency and effectiveness, with qualitative explanations of what the trends represent, and how and why the observed trends occurred</a:t>
            </a:r>
            <a:endParaRPr lang="en-US" sz="1100" dirty="0"/>
          </a:p>
          <a:p>
            <a:endParaRPr lang="en-GB" dirty="0"/>
          </a:p>
        </p:txBody>
      </p:sp>
      <p:sp>
        <p:nvSpPr>
          <p:cNvPr id="4" name="Slide Number Placeholder 3"/>
          <p:cNvSpPr>
            <a:spLocks noGrp="1"/>
          </p:cNvSpPr>
          <p:nvPr>
            <p:ph type="sldNum" sz="quarter" idx="5"/>
          </p:nvPr>
        </p:nvSpPr>
        <p:spPr/>
        <p:txBody>
          <a:bodyPr/>
          <a:lstStyle/>
          <a:p>
            <a:fld id="{2C3FDE88-7B43-49CB-A22F-9F3173B648F4}" type="slidenum">
              <a:rPr lang="en-GB" smtClean="0"/>
              <a:t>19</a:t>
            </a:fld>
            <a:endParaRPr lang="en-GB"/>
          </a:p>
        </p:txBody>
      </p:sp>
    </p:spTree>
    <p:extLst>
      <p:ext uri="{BB962C8B-B14F-4D97-AF65-F5344CB8AC3E}">
        <p14:creationId xmlns:p14="http://schemas.microsoft.com/office/powerpoint/2010/main" val="377913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 diversity of countries represented with grants of over $2.1b during the 2017-19 allocation</a:t>
            </a:r>
          </a:p>
          <a:p>
            <a:r>
              <a:rPr lang="en-US" dirty="0"/>
              <a:t>Mix of Upper LMI, Lower LMI, and LI</a:t>
            </a:r>
          </a:p>
          <a:p>
            <a:r>
              <a:rPr lang="en-US" dirty="0"/>
              <a:t>Mix of high impact and core portfolios</a:t>
            </a:r>
          </a:p>
          <a:p>
            <a:r>
              <a:rPr lang="en-US" dirty="0"/>
              <a:t>2/8 are COE (DRC, Sudan)</a:t>
            </a:r>
          </a:p>
          <a:p>
            <a:r>
              <a:rPr lang="en-US" dirty="0"/>
              <a:t>2/8 are AGYW priority countries (Uganda, Mozambique)</a:t>
            </a:r>
          </a:p>
          <a:p>
            <a:r>
              <a:rPr lang="en-US" dirty="0"/>
              <a:t>5/8 eligible for matching funds (Mozambique, Myanmar, Uganda, DRC, Senegal)</a:t>
            </a:r>
          </a:p>
          <a:p>
            <a:r>
              <a:rPr lang="en-US" dirty="0"/>
              <a:t>4/8 participating in CCM evolution pilot (DRC, Guatemala, Mozambique, Uganda</a:t>
            </a:r>
            <a:r>
              <a:rPr lang="en-US" dirty="0" smtClean="0"/>
              <a:t>)</a:t>
            </a:r>
          </a:p>
          <a:p>
            <a:r>
              <a:rPr lang="en-US" dirty="0" smtClean="0"/>
              <a:t>MENTION</a:t>
            </a:r>
            <a:r>
              <a:rPr lang="en-US" baseline="0" dirty="0" smtClean="0"/>
              <a:t> ADDED VALUE </a:t>
            </a:r>
            <a:endParaRPr lang="en-US" dirty="0"/>
          </a:p>
        </p:txBody>
      </p:sp>
      <p:sp>
        <p:nvSpPr>
          <p:cNvPr id="4" name="Slide Number Placeholder 3"/>
          <p:cNvSpPr>
            <a:spLocks noGrp="1"/>
          </p:cNvSpPr>
          <p:nvPr>
            <p:ph type="sldNum" sz="quarter" idx="10"/>
          </p:nvPr>
        </p:nvSpPr>
        <p:spPr/>
        <p:txBody>
          <a:bodyPr/>
          <a:lstStyle/>
          <a:p>
            <a:fld id="{072A76C1-062F-40F7-8CA0-B80C6FC88FA8}" type="slidenum">
              <a:rPr lang="en-GB" smtClean="0"/>
              <a:t>2</a:t>
            </a:fld>
            <a:endParaRPr lang="en-GB"/>
          </a:p>
        </p:txBody>
      </p:sp>
    </p:spTree>
    <p:extLst>
      <p:ext uri="{BB962C8B-B14F-4D97-AF65-F5344CB8AC3E}">
        <p14:creationId xmlns:p14="http://schemas.microsoft.com/office/powerpoint/2010/main" val="23153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defRPr/>
            </a:pPr>
            <a:r>
              <a:rPr lang="en-US" dirty="0"/>
              <a:t>Clustering of ochre blocks to depict on time signing of disbursement ready grants</a:t>
            </a:r>
          </a:p>
          <a:p>
            <a:pPr marL="171450" lvl="0" indent="-171450">
              <a:buFont typeface="Arial" panose="020B0604020202020204" pitchFamily="34" charset="0"/>
              <a:buChar char="•"/>
              <a:defRPr/>
            </a:pPr>
            <a:r>
              <a:rPr lang="en-US" dirty="0"/>
              <a:t>Clustering of crimson blocks to depict timely first disbursement of funds (Secretariat to PR)</a:t>
            </a:r>
          </a:p>
          <a:p>
            <a:pPr marL="171450" lvl="0" indent="-171450">
              <a:buFont typeface="Arial" panose="020B0604020202020204" pitchFamily="34" charset="0"/>
              <a:buChar char="•"/>
              <a:defRPr/>
            </a:pPr>
            <a:r>
              <a:rPr lang="en-US" dirty="0"/>
              <a:t>Clustering of light blue blocks in Dec 2017 to depict Matching Funds approved with main grants (and funds incorporated into those grants) in two of the four PCE countries.  Matching Funds approved for Uganda and DRC at least 4 months later with disbursements following 2.5 months later.  </a:t>
            </a:r>
          </a:p>
          <a:p>
            <a:pPr marL="171450" lvl="0" indent="-171450">
              <a:buFont typeface="Arial" panose="020B0604020202020204" pitchFamily="34" charset="0"/>
              <a:buChar char="•"/>
              <a:defRPr/>
            </a:pPr>
            <a:r>
              <a:rPr lang="en-US" dirty="0"/>
              <a:t>SR contracting processes depicted by light grey bars indicating the duration of when multiple SR contracts were being signed.  The darker grey is the duration of when 1</a:t>
            </a:r>
            <a:r>
              <a:rPr lang="en-US" baseline="30000" dirty="0"/>
              <a:t>st</a:t>
            </a:r>
            <a:r>
              <a:rPr lang="en-US" dirty="0"/>
              <a:t> disbursements to multiple SRs were happening. The overlap in these durations is why there’s a third shade of medium grey (indicating the overlap). </a:t>
            </a:r>
            <a:endParaRPr lang="en-GB" dirty="0"/>
          </a:p>
          <a:p>
            <a:endParaRPr lang="en-GB" dirty="0"/>
          </a:p>
        </p:txBody>
      </p:sp>
      <p:sp>
        <p:nvSpPr>
          <p:cNvPr id="4" name="Slide Number Placeholder 3"/>
          <p:cNvSpPr>
            <a:spLocks noGrp="1"/>
          </p:cNvSpPr>
          <p:nvPr>
            <p:ph type="sldNum" sz="quarter" idx="5"/>
          </p:nvPr>
        </p:nvSpPr>
        <p:spPr/>
        <p:txBody>
          <a:bodyPr/>
          <a:lstStyle/>
          <a:p>
            <a:fld id="{2C3FDE88-7B43-49CB-A22F-9F3173B648F4}" type="slidenum">
              <a:rPr lang="en-GB" smtClean="0"/>
              <a:t>3</a:t>
            </a:fld>
            <a:endParaRPr lang="en-GB"/>
          </a:p>
        </p:txBody>
      </p:sp>
    </p:spTree>
    <p:extLst>
      <p:ext uri="{BB962C8B-B14F-4D97-AF65-F5344CB8AC3E}">
        <p14:creationId xmlns:p14="http://schemas.microsoft.com/office/powerpoint/2010/main" val="61150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Main point: GTM can learn from some of the successes/challenges faced during early implementation by other PCE countries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Secretariat succeeded in approving ‘disbursement ready’ grants on time in almost cases (Nov 2017 – Dec 2017).  Depicted in Milestones slide as ochre </a:t>
            </a:r>
            <a:r>
              <a:rPr lang="en-US" dirty="0" err="1"/>
              <a:t>coloured</a:t>
            </a:r>
            <a:r>
              <a:rPr lang="en-US" dirty="0"/>
              <a:t> blocks</a:t>
            </a:r>
          </a:p>
          <a:p>
            <a:pPr marL="171450" indent="-171450">
              <a:buFont typeface="Arial" panose="020B0604020202020204" pitchFamily="34" charset="0"/>
              <a:buChar char="•"/>
            </a:pPr>
            <a:r>
              <a:rPr lang="en-US" dirty="0"/>
              <a:t>The Secretariat was successful in the timely transfer of funds to PRs in most cases, closely aligned to the timing of grant approvals. Depicted in Milestone slide as dark red blocks.</a:t>
            </a:r>
          </a:p>
          <a:p>
            <a:pPr marL="171450" indent="-171450">
              <a:buFont typeface="Arial" panose="020B0604020202020204" pitchFamily="34" charset="0"/>
              <a:buChar char="•"/>
            </a:pPr>
            <a:r>
              <a:rPr lang="en-US" dirty="0"/>
              <a:t>Matching funds were approval and aligned with main grant approvals in Myanmar and Mozambique (although this was not the case for DRC and Uganda). Depicted in Milestone slide as light blue blocks</a:t>
            </a:r>
          </a:p>
          <a:p>
            <a:pPr marL="171450" indent="-171450">
              <a:buFont typeface="Arial" panose="020B0604020202020204" pitchFamily="34" charset="0"/>
              <a:buChar char="•"/>
            </a:pPr>
            <a:r>
              <a:rPr lang="en-US" dirty="0"/>
              <a:t>CT’s allowed for flexibilities:  Pre-financing of commodities or some SR activities (Ug and DRC resp); rapid budget revisions (Ug); 3 month contract extensions and/or bridge funding (Guatemala, Senegal, DRC).</a:t>
            </a:r>
          </a:p>
          <a:p>
            <a:pPr marL="171450" indent="-171450">
              <a:buFont typeface="Arial" panose="020B0604020202020204" pitchFamily="34" charset="0"/>
              <a:buChar char="•"/>
            </a:pPr>
            <a:r>
              <a:rPr lang="en-US" dirty="0"/>
              <a:t>Strong role played by CTs in helping address country specific start up issues acknowledged in at least half of the PCE countries .</a:t>
            </a:r>
          </a:p>
          <a:p>
            <a:endParaRPr lang="en-GB" dirty="0"/>
          </a:p>
        </p:txBody>
      </p:sp>
      <p:sp>
        <p:nvSpPr>
          <p:cNvPr id="4" name="Slide Number Placeholder 3"/>
          <p:cNvSpPr>
            <a:spLocks noGrp="1"/>
          </p:cNvSpPr>
          <p:nvPr>
            <p:ph type="sldNum" sz="quarter" idx="5"/>
          </p:nvPr>
        </p:nvSpPr>
        <p:spPr/>
        <p:txBody>
          <a:bodyPr/>
          <a:lstStyle/>
          <a:p>
            <a:fld id="{2C3FDE88-7B43-49CB-A22F-9F3173B648F4}" type="slidenum">
              <a:rPr lang="en-GB" smtClean="0"/>
              <a:t>6</a:t>
            </a:fld>
            <a:endParaRPr lang="en-GB"/>
          </a:p>
        </p:txBody>
      </p:sp>
    </p:spTree>
    <p:extLst>
      <p:ext uri="{BB962C8B-B14F-4D97-AF65-F5344CB8AC3E}">
        <p14:creationId xmlns:p14="http://schemas.microsoft.com/office/powerpoint/2010/main" val="219425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 Secretariat should consider trying to better link financial and programmatic data by collecting data on the specific outputs achieved through grant implementation, as well as collecting data at the sub-national level, at least for some indicators. </a:t>
            </a:r>
          </a:p>
          <a:p>
            <a:pPr lvl="0"/>
            <a:r>
              <a:rPr lang="en-GB" dirty="0"/>
              <a:t>This has the potential to facilitate improvements to grant performance monitoring functions, such as through more comprehensive and systematic analysis of </a:t>
            </a:r>
            <a:r>
              <a:rPr lang="en-GB" dirty="0" err="1"/>
              <a:t>VfM</a:t>
            </a:r>
            <a:r>
              <a:rPr lang="en-GB" dirty="0"/>
              <a:t> across the Global Fund portfolio, as well as through the development of more nuanced grant performance ratings which inform annual funding decisions.</a:t>
            </a:r>
          </a:p>
          <a:p>
            <a:endParaRPr lang="en-GB" dirty="0"/>
          </a:p>
        </p:txBody>
      </p:sp>
      <p:sp>
        <p:nvSpPr>
          <p:cNvPr id="4" name="Slide Number Placeholder 3"/>
          <p:cNvSpPr>
            <a:spLocks noGrp="1"/>
          </p:cNvSpPr>
          <p:nvPr>
            <p:ph type="sldNum" sz="quarter" idx="5"/>
          </p:nvPr>
        </p:nvSpPr>
        <p:spPr/>
        <p:txBody>
          <a:bodyPr/>
          <a:lstStyle/>
          <a:p>
            <a:fld id="{2C3FDE88-7B43-49CB-A22F-9F3173B648F4}" type="slidenum">
              <a:rPr lang="en-GB" smtClean="0"/>
              <a:t>7</a:t>
            </a:fld>
            <a:endParaRPr lang="en-GB"/>
          </a:p>
        </p:txBody>
      </p:sp>
    </p:spTree>
    <p:extLst>
      <p:ext uri="{BB962C8B-B14F-4D97-AF65-F5344CB8AC3E}">
        <p14:creationId xmlns:p14="http://schemas.microsoft.com/office/powerpoint/2010/main" val="91452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3FDE88-7B43-49CB-A22F-9F3173B648F4}" type="slidenum">
              <a:rPr lang="en-GB" smtClean="0"/>
              <a:t>8</a:t>
            </a:fld>
            <a:endParaRPr lang="en-GB"/>
          </a:p>
        </p:txBody>
      </p:sp>
    </p:spTree>
    <p:extLst>
      <p:ext uri="{BB962C8B-B14F-4D97-AF65-F5344CB8AC3E}">
        <p14:creationId xmlns:p14="http://schemas.microsoft.com/office/powerpoint/2010/main" val="380758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finding raises questions around how best to promote more explicit gender and human rights integration into TB and malaria funding requests in the next cycle, where appropriate. </a:t>
            </a:r>
          </a:p>
          <a:p>
            <a:endParaRPr lang="en-GB" dirty="0"/>
          </a:p>
        </p:txBody>
      </p:sp>
      <p:sp>
        <p:nvSpPr>
          <p:cNvPr id="4" name="Slide Number Placeholder 3"/>
          <p:cNvSpPr>
            <a:spLocks noGrp="1"/>
          </p:cNvSpPr>
          <p:nvPr>
            <p:ph type="sldNum" sz="quarter" idx="5"/>
          </p:nvPr>
        </p:nvSpPr>
        <p:spPr/>
        <p:txBody>
          <a:bodyPr/>
          <a:lstStyle/>
          <a:p>
            <a:fld id="{2C3FDE88-7B43-49CB-A22F-9F3173B648F4}" type="slidenum">
              <a:rPr lang="en-GB" smtClean="0"/>
              <a:t>9</a:t>
            </a:fld>
            <a:endParaRPr lang="en-GB"/>
          </a:p>
        </p:txBody>
      </p:sp>
    </p:spTree>
    <p:extLst>
      <p:ext uri="{BB962C8B-B14F-4D97-AF65-F5344CB8AC3E}">
        <p14:creationId xmlns:p14="http://schemas.microsoft.com/office/powerpoint/2010/main" val="66874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2437" y="4544290"/>
            <a:ext cx="6576290" cy="3456709"/>
          </a:xfrm>
        </p:spPr>
        <p:txBody>
          <a:bodyPr/>
          <a:lstStyle/>
          <a:p>
            <a:r>
              <a:rPr lang="en-US" sz="1050" dirty="0"/>
              <a:t>Gender and HR dimensions not well understood</a:t>
            </a:r>
          </a:p>
          <a:p>
            <a:pPr marL="171450" lvl="0" indent="-171450">
              <a:buFont typeface="Arial" panose="020B0604020202020204" pitchFamily="34" charset="0"/>
              <a:buChar char="•"/>
              <a:defRPr/>
            </a:pPr>
            <a:r>
              <a:rPr lang="en-US" sz="1050" dirty="0"/>
              <a:t>Program managers see interventions targeting women (e.g., female drug users or malaria prevention for women and children) as gender responsive, but this kind of sex-specific targeting (while complementary) is distinct from gender-responsive programming which addresses gender-related vulnerabilities</a:t>
            </a:r>
          </a:p>
          <a:p>
            <a:pPr marL="171450" lvl="0" indent="-171450">
              <a:buFont typeface="Arial" panose="020B0604020202020204" pitchFamily="34" charset="0"/>
              <a:buChar char="•"/>
            </a:pPr>
            <a:r>
              <a:rPr lang="en-US" sz="1050" dirty="0"/>
              <a:t>Exception is DRC (SASA! pilot) where there is a real attempt to reduce vulnerability of adolescent girls and young women to GBV by working in the community, schools, and health centers to change harmful social norms – if implemented as designed/intended, which is not always the case.</a:t>
            </a:r>
          </a:p>
          <a:p>
            <a:pPr marL="171450" lvl="0" indent="-171450">
              <a:buFont typeface="Arial" panose="020B0604020202020204" pitchFamily="34" charset="0"/>
              <a:buChar char="•"/>
            </a:pPr>
            <a:r>
              <a:rPr lang="en-US" sz="1050" dirty="0"/>
              <a:t>In countries like Myanmar and Sudan, there was limited recognition of gender inequity in disease risk and burden</a:t>
            </a:r>
          </a:p>
          <a:p>
            <a:pPr marL="171450" lvl="0" indent="-171450">
              <a:buFont typeface="Arial" panose="020B0604020202020204" pitchFamily="34" charset="0"/>
              <a:buChar char="•"/>
              <a:defRPr/>
            </a:pPr>
            <a:r>
              <a:rPr lang="en-US" sz="1050" dirty="0"/>
              <a:t>Absent a concrete focus on gender-related vulnerabilities, it may be difficult for Global Fund programming to have a significant impact on dismantling gender barriers</a:t>
            </a:r>
          </a:p>
          <a:p>
            <a:pPr lvl="0">
              <a:defRPr/>
            </a:pPr>
            <a:endParaRPr lang="en-US" sz="1050" dirty="0"/>
          </a:p>
          <a:p>
            <a:pPr lvl="0">
              <a:defRPr/>
            </a:pPr>
            <a:r>
              <a:rPr lang="en-US" sz="1050" dirty="0"/>
              <a:t>More detail on DRC SASA!</a:t>
            </a:r>
          </a:p>
          <a:p>
            <a:pPr marL="171450" lvl="0" indent="-171450">
              <a:buFont typeface="Arial" panose="020B0604020202020204" pitchFamily="34" charset="0"/>
              <a:buChar char="•"/>
              <a:defRPr/>
            </a:pPr>
            <a:r>
              <a:rPr lang="en-US" sz="1050" dirty="0"/>
              <a:t>if done properly, SASA! falls into the category of gender-transformative approaches.  The full SASA! approach is designed that way, and the “gender community” looks at it that way.  There is a risk that SASA! “adaptations” in different countries fall short of the full approach (i.e. sometimes people put up some posters and have a few community dialogues and not much more, and say we’re doing SASA!) and it therefore end up as more gender-responsive than actually gender-transformative. Depends on how they’re doing it, and how well. </a:t>
            </a:r>
          </a:p>
          <a:p>
            <a:pPr lvl="0">
              <a:defRPr/>
            </a:pPr>
            <a:endParaRPr lang="en-US" sz="1050" dirty="0"/>
          </a:p>
          <a:p>
            <a:pPr lvl="0">
              <a:defRPr/>
            </a:pPr>
            <a:r>
              <a:rPr lang="en-US" sz="1050" dirty="0"/>
              <a:t>Sub-recipient contracting delays hindered the launch of key and vulnerable populations, human rights, and gender-related interventions in most countries. PRs often rely on SRs with community experience to deliver KVP, HR and gender interventions</a:t>
            </a:r>
          </a:p>
          <a:p>
            <a:pPr marL="457200" indent="-457200">
              <a:buFont typeface="Arial" panose="020B0604020202020204" pitchFamily="34" charset="0"/>
              <a:buChar char="•"/>
            </a:pPr>
            <a:r>
              <a:rPr lang="en-US" sz="1050" dirty="0"/>
              <a:t>In Cambodia, DRC, Mozambique, Senegal and Uganda, disbursements    were delayed until Q2 or in some cases Q3 of 2018</a:t>
            </a:r>
          </a:p>
          <a:p>
            <a:pPr marL="457200" indent="-457200">
              <a:buFont typeface="Arial" panose="020B0604020202020204" pitchFamily="34" charset="0"/>
              <a:buChar char="•"/>
            </a:pPr>
            <a:r>
              <a:rPr lang="en-US" sz="1050" dirty="0"/>
              <a:t>Disagreement over implementation modalities and delayed arrival of matching funds </a:t>
            </a:r>
          </a:p>
          <a:p>
            <a:pPr marL="457200" indent="-457200">
              <a:buFont typeface="Arial" panose="020B0604020202020204" pitchFamily="34" charset="0"/>
              <a:buChar char="•"/>
            </a:pPr>
            <a:r>
              <a:rPr lang="en-US" sz="1050" dirty="0"/>
              <a:t>Lack of SR engagement during grant making was commonly cited across countries as a barrier, with many countries suggesting earlier SR involvement to ensure alignment on activities, targets, and budgets</a:t>
            </a:r>
          </a:p>
          <a:p>
            <a:endParaRPr lang="en-GB" dirty="0"/>
          </a:p>
        </p:txBody>
      </p:sp>
      <p:sp>
        <p:nvSpPr>
          <p:cNvPr id="4" name="Slide Number Placeholder 3"/>
          <p:cNvSpPr>
            <a:spLocks noGrp="1"/>
          </p:cNvSpPr>
          <p:nvPr>
            <p:ph type="sldNum" sz="quarter" idx="5"/>
          </p:nvPr>
        </p:nvSpPr>
        <p:spPr/>
        <p:txBody>
          <a:bodyPr/>
          <a:lstStyle/>
          <a:p>
            <a:fld id="{2C3FDE88-7B43-49CB-A22F-9F3173B648F4}" type="slidenum">
              <a:rPr lang="en-GB" smtClean="0"/>
              <a:t>10</a:t>
            </a:fld>
            <a:endParaRPr lang="en-GB"/>
          </a:p>
        </p:txBody>
      </p:sp>
    </p:spTree>
    <p:extLst>
      <p:ext uri="{BB962C8B-B14F-4D97-AF65-F5344CB8AC3E}">
        <p14:creationId xmlns:p14="http://schemas.microsoft.com/office/powerpoint/2010/main" val="352383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Gender and human rights dimensions are not well-understood or discussed among stakeholders, causing delays in conceiving of, prioritizing and operationalizing initiatives. </a:t>
            </a:r>
          </a:p>
          <a:p>
            <a:pPr marL="171450" indent="-171450">
              <a:buFont typeface="Arial" panose="020B0604020202020204" pitchFamily="34" charset="0"/>
              <a:buChar char="•"/>
            </a:pPr>
            <a:r>
              <a:rPr lang="en-US" dirty="0"/>
              <a:t>Human rights initiatives that require understanding new content and forming new partnerships (e.g. with the legal community) may fall to a lower priority because of the time associated with building new relationships and understanding the key concept. </a:t>
            </a:r>
          </a:p>
          <a:p>
            <a:pPr marL="171450" indent="-171450">
              <a:buFont typeface="Arial" panose="020B0604020202020204" pitchFamily="34" charset="0"/>
              <a:buChar char="•"/>
            </a:pPr>
            <a:r>
              <a:rPr lang="en-US" dirty="0"/>
              <a:t>In many of the PCE countries, in part because of these delays, absorption was low in the first few quarters of 2018 for gender and human rights activities</a:t>
            </a:r>
          </a:p>
          <a:p>
            <a:endParaRPr lang="en-GB" dirty="0"/>
          </a:p>
        </p:txBody>
      </p:sp>
      <p:sp>
        <p:nvSpPr>
          <p:cNvPr id="4" name="Slide Number Placeholder 3"/>
          <p:cNvSpPr>
            <a:spLocks noGrp="1"/>
          </p:cNvSpPr>
          <p:nvPr>
            <p:ph type="sldNum" sz="quarter" idx="5"/>
          </p:nvPr>
        </p:nvSpPr>
        <p:spPr/>
        <p:txBody>
          <a:bodyPr/>
          <a:lstStyle/>
          <a:p>
            <a:fld id="{2C3FDE88-7B43-49CB-A22F-9F3173B648F4}" type="slidenum">
              <a:rPr lang="en-GB" smtClean="0"/>
              <a:t>11</a:t>
            </a:fld>
            <a:endParaRPr lang="en-GB"/>
          </a:p>
        </p:txBody>
      </p:sp>
    </p:spTree>
    <p:extLst>
      <p:ext uri="{BB962C8B-B14F-4D97-AF65-F5344CB8AC3E}">
        <p14:creationId xmlns:p14="http://schemas.microsoft.com/office/powerpoint/2010/main" val="336776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667B28-176E-CF4D-9B9D-2619591D40A2}" type="datetimeFigureOut">
              <a:rPr lang="en-US" smtClean="0"/>
              <a:t>22/05/19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72966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667B28-176E-CF4D-9B9D-2619591D40A2}" type="datetimeFigureOut">
              <a:rPr lang="en-US" smtClean="0"/>
              <a:t>22/05/19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178055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667B28-176E-CF4D-9B9D-2619591D40A2}" type="datetimeFigureOut">
              <a:rPr lang="en-US" smtClean="0"/>
              <a:t>22/05/19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249369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667B28-176E-CF4D-9B9D-2619591D40A2}" type="datetimeFigureOut">
              <a:rPr lang="en-US" smtClean="0"/>
              <a:t>22/05/19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167155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667B28-176E-CF4D-9B9D-2619591D40A2}" type="datetimeFigureOut">
              <a:rPr lang="en-US" smtClean="0"/>
              <a:t>22/05/19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372478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667B28-176E-CF4D-9B9D-2619591D40A2}" type="datetimeFigureOut">
              <a:rPr lang="en-US" smtClean="0"/>
              <a:t>22/05/19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317283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667B28-176E-CF4D-9B9D-2619591D40A2}" type="datetimeFigureOut">
              <a:rPr lang="en-US" smtClean="0"/>
              <a:t>22/05/19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401724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667B28-176E-CF4D-9B9D-2619591D40A2}" type="datetimeFigureOut">
              <a:rPr lang="en-US" smtClean="0"/>
              <a:t>22/05/19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294077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67B28-176E-CF4D-9B9D-2619591D40A2}" type="datetimeFigureOut">
              <a:rPr lang="en-US" smtClean="0"/>
              <a:t>22/05/19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336570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667B28-176E-CF4D-9B9D-2619591D40A2}" type="datetimeFigureOut">
              <a:rPr lang="en-US" smtClean="0"/>
              <a:t>22/05/19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272016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667B28-176E-CF4D-9B9D-2619591D40A2}" type="datetimeFigureOut">
              <a:rPr lang="en-US" smtClean="0"/>
              <a:t>22/05/19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AF5EC-ECEF-484E-8E39-9113ABECFBEE}" type="slidenum">
              <a:rPr lang="en-US" smtClean="0"/>
              <a:t>‹Nr.›</a:t>
            </a:fld>
            <a:endParaRPr lang="en-US"/>
          </a:p>
        </p:txBody>
      </p:sp>
    </p:spTree>
    <p:extLst>
      <p:ext uri="{BB962C8B-B14F-4D97-AF65-F5344CB8AC3E}">
        <p14:creationId xmlns:p14="http://schemas.microsoft.com/office/powerpoint/2010/main" val="14694020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67B28-176E-CF4D-9B9D-2619591D40A2}" type="datetimeFigureOut">
              <a:rPr lang="en-US" smtClean="0"/>
              <a:t>22/05/19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AF5EC-ECEF-484E-8E39-9113ABECFBEE}" type="slidenum">
              <a:rPr lang="en-US" smtClean="0"/>
              <a:t>‹Nr.›</a:t>
            </a:fld>
            <a:endParaRPr lang="en-US"/>
          </a:p>
        </p:txBody>
      </p:sp>
    </p:spTree>
    <p:extLst>
      <p:ext uri="{BB962C8B-B14F-4D97-AF65-F5344CB8AC3E}">
        <p14:creationId xmlns:p14="http://schemas.microsoft.com/office/powerpoint/2010/main" val="404326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9.emf"/><Relationship Id="rId5" Type="http://schemas.openxmlformats.org/officeDocument/2006/relationships/image" Target="../media/image17.emf"/><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6B71F387-9F4C-E04D-90BC-913F503B34D0}"/>
              </a:ext>
            </a:extLst>
          </p:cNvPr>
          <p:cNvSpPr/>
          <p:nvPr/>
        </p:nvSpPr>
        <p:spPr>
          <a:xfrm>
            <a:off x="0" y="0"/>
            <a:ext cx="9143999" cy="4167236"/>
          </a:xfrm>
          <a:prstGeom prst="rect">
            <a:avLst/>
          </a:pr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 xmlns:a16="http://schemas.microsoft.com/office/drawing/2014/main" id="{099DC4DA-BA02-FE46-8249-35477CB59902}"/>
              </a:ext>
            </a:extLst>
          </p:cNvPr>
          <p:cNvGrpSpPr/>
          <p:nvPr/>
        </p:nvGrpSpPr>
        <p:grpSpPr>
          <a:xfrm>
            <a:off x="-12846" y="19215"/>
            <a:ext cx="6437769" cy="4118447"/>
            <a:chOff x="24144" y="1422053"/>
            <a:chExt cx="6224250" cy="4118447"/>
          </a:xfrm>
        </p:grpSpPr>
        <p:sp>
          <p:nvSpPr>
            <p:cNvPr id="10" name="Rectangle 9">
              <a:extLst>
                <a:ext uri="{FF2B5EF4-FFF2-40B4-BE49-F238E27FC236}">
                  <a16:creationId xmlns="" xmlns:a16="http://schemas.microsoft.com/office/drawing/2014/main" id="{B0D82EDA-B0EA-A747-A0E3-C66AEC646E64}"/>
                </a:ext>
              </a:extLst>
            </p:cNvPr>
            <p:cNvSpPr/>
            <p:nvPr/>
          </p:nvSpPr>
          <p:spPr>
            <a:xfrm>
              <a:off x="59906" y="1422053"/>
              <a:ext cx="6188488" cy="926749"/>
            </a:xfrm>
            <a:prstGeom prst="rect">
              <a:avLst/>
            </a:prstGeom>
          </p:spPr>
          <p:txBody>
            <a:bodyPr wrap="square">
              <a:spAutoFit/>
            </a:bodyPr>
            <a:lstStyle/>
            <a:p>
              <a:pPr algn="ctr">
                <a:lnSpc>
                  <a:spcPts val="3200"/>
                </a:lnSpc>
              </a:pPr>
              <a:r>
                <a:rPr lang="en-GB" sz="2800" b="1" dirty="0" smtClean="0">
                  <a:solidFill>
                    <a:srgbClr val="002060"/>
                  </a:solidFill>
                </a:rPr>
                <a:t>EVALUACIÓN PROSPECTIVA DE </a:t>
              </a:r>
              <a:r>
                <a:rPr lang="en-GB" sz="2800" b="1" dirty="0" smtClean="0">
                  <a:solidFill>
                    <a:srgbClr val="002060"/>
                  </a:solidFill>
                </a:rPr>
                <a:t/>
              </a:r>
              <a:br>
                <a:rPr lang="en-GB" sz="2800" b="1" dirty="0" smtClean="0">
                  <a:solidFill>
                    <a:srgbClr val="002060"/>
                  </a:solidFill>
                </a:rPr>
              </a:br>
              <a:r>
                <a:rPr lang="en-GB" sz="2800" b="1" dirty="0" smtClean="0">
                  <a:solidFill>
                    <a:srgbClr val="002060"/>
                  </a:solidFill>
                </a:rPr>
                <a:t>PAÍS </a:t>
              </a:r>
              <a:r>
                <a:rPr lang="en-GB" sz="2800" b="1" dirty="0" smtClean="0">
                  <a:solidFill>
                    <a:srgbClr val="002060"/>
                  </a:solidFill>
                </a:rPr>
                <a:t>(</a:t>
              </a:r>
              <a:r>
                <a:rPr lang="en-GB" sz="2800" b="1" dirty="0" smtClean="0">
                  <a:solidFill>
                    <a:srgbClr val="002060"/>
                  </a:solidFill>
                </a:rPr>
                <a:t>EPP-GT) </a:t>
              </a:r>
              <a:r>
                <a:rPr lang="en-GB" sz="2800" b="1" dirty="0" smtClean="0">
                  <a:solidFill>
                    <a:srgbClr val="002060"/>
                  </a:solidFill>
                </a:rPr>
                <a:t>DEL </a:t>
              </a:r>
              <a:r>
                <a:rPr lang="en-GB" sz="2800" b="1" dirty="0" smtClean="0">
                  <a:solidFill>
                    <a:srgbClr val="002060"/>
                  </a:solidFill>
                </a:rPr>
                <a:t>FONDO MUNDIAL </a:t>
              </a:r>
              <a:endParaRPr lang="en-US" sz="2800" b="1" dirty="0">
                <a:solidFill>
                  <a:srgbClr val="002060"/>
                </a:solidFill>
              </a:endParaRPr>
            </a:p>
          </p:txBody>
        </p:sp>
        <p:sp>
          <p:nvSpPr>
            <p:cNvPr id="11" name="Rectangle 10">
              <a:extLst>
                <a:ext uri="{FF2B5EF4-FFF2-40B4-BE49-F238E27FC236}">
                  <a16:creationId xmlns="" xmlns:a16="http://schemas.microsoft.com/office/drawing/2014/main" id="{F7EA2CE7-805A-7541-8802-F4BBEE8292ED}"/>
                </a:ext>
              </a:extLst>
            </p:cNvPr>
            <p:cNvSpPr/>
            <p:nvPr/>
          </p:nvSpPr>
          <p:spPr>
            <a:xfrm>
              <a:off x="24144" y="4155505"/>
              <a:ext cx="5652176" cy="1384995"/>
            </a:xfrm>
            <a:prstGeom prst="rect">
              <a:avLst/>
            </a:prstGeom>
          </p:spPr>
          <p:txBody>
            <a:bodyPr wrap="square">
              <a:spAutoFit/>
            </a:bodyPr>
            <a:lstStyle/>
            <a:p>
              <a:pPr algn="ctr"/>
              <a:r>
                <a:rPr lang="es-ES_tradnl" sz="2400" b="1" dirty="0" smtClean="0">
                  <a:solidFill>
                    <a:srgbClr val="002060"/>
                  </a:solidFill>
                </a:rPr>
                <a:t>Resumen Abreviado de </a:t>
              </a:r>
              <a:r>
                <a:rPr lang="es-ES_tradnl" sz="2400" b="1" dirty="0" smtClean="0">
                  <a:solidFill>
                    <a:srgbClr val="002060"/>
                  </a:solidFill>
                </a:rPr>
                <a:t>la Síntesis de Hallazgos </a:t>
              </a:r>
              <a:r>
                <a:rPr lang="es-ES_tradnl" sz="2400" b="1" dirty="0" smtClean="0">
                  <a:solidFill>
                    <a:srgbClr val="002060"/>
                  </a:solidFill>
                </a:rPr>
                <a:t>del 2018 </a:t>
              </a:r>
              <a:r>
                <a:rPr lang="es-ES_tradnl" b="1" dirty="0" smtClean="0">
                  <a:solidFill>
                    <a:srgbClr val="002060"/>
                  </a:solidFill>
                </a:rPr>
                <a:t/>
              </a:r>
              <a:br>
                <a:rPr lang="es-ES_tradnl" b="1" dirty="0" smtClean="0">
                  <a:solidFill>
                    <a:srgbClr val="002060"/>
                  </a:solidFill>
                </a:rPr>
              </a:br>
              <a:r>
                <a:rPr lang="es-ES_tradnl" dirty="0" smtClean="0">
                  <a:solidFill>
                    <a:srgbClr val="002060"/>
                  </a:solidFill>
                </a:rPr>
                <a:t>Camboya, República Democrática del Congo, </a:t>
              </a:r>
              <a:r>
                <a:rPr lang="es-ES_tradnl" b="1" dirty="0" smtClean="0">
                  <a:solidFill>
                    <a:srgbClr val="002060"/>
                  </a:solidFill>
                </a:rPr>
                <a:t>Guatemala</a:t>
              </a:r>
              <a:r>
                <a:rPr lang="es-ES_tradnl" dirty="0" smtClean="0">
                  <a:solidFill>
                    <a:srgbClr val="002060"/>
                  </a:solidFill>
                </a:rPr>
                <a:t>, Mozambique, Myanmar, Senegal, Sudán y </a:t>
              </a:r>
              <a:r>
                <a:rPr lang="es-ES_tradnl" dirty="0" smtClean="0">
                  <a:solidFill>
                    <a:srgbClr val="002060"/>
                  </a:solidFill>
                </a:rPr>
                <a:t>Uganda</a:t>
              </a:r>
              <a:endParaRPr lang="es-ES_tradnl" dirty="0">
                <a:solidFill>
                  <a:srgbClr val="002060"/>
                </a:solidFill>
              </a:endParaRPr>
            </a:p>
          </p:txBody>
        </p:sp>
      </p:grpSp>
      <p:sp>
        <p:nvSpPr>
          <p:cNvPr id="21" name="Round Diagonal Corner Rectangle 20">
            <a:extLst>
              <a:ext uri="{FF2B5EF4-FFF2-40B4-BE49-F238E27FC236}">
                <a16:creationId xmlns="" xmlns:a16="http://schemas.microsoft.com/office/drawing/2014/main" id="{DD309F5B-711E-8440-B244-21FEC92AC813}"/>
              </a:ext>
            </a:extLst>
          </p:cNvPr>
          <p:cNvSpPr/>
          <p:nvPr/>
        </p:nvSpPr>
        <p:spPr>
          <a:xfrm>
            <a:off x="5821031" y="315346"/>
            <a:ext cx="3310124" cy="3475892"/>
          </a:xfrm>
          <a:prstGeom prst="round2DiagRect">
            <a:avLst/>
          </a:prstGeom>
          <a:solidFill>
            <a:srgbClr val="368BAB">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Diagonal Corner Rectangle 21">
            <a:extLst>
              <a:ext uri="{FF2B5EF4-FFF2-40B4-BE49-F238E27FC236}">
                <a16:creationId xmlns="" xmlns:a16="http://schemas.microsoft.com/office/drawing/2014/main" id="{A99F93A3-8B78-D449-8B39-FA7696BCA899}"/>
              </a:ext>
            </a:extLst>
          </p:cNvPr>
          <p:cNvSpPr/>
          <p:nvPr/>
        </p:nvSpPr>
        <p:spPr>
          <a:xfrm>
            <a:off x="5821031" y="0"/>
            <a:ext cx="2992908" cy="3473746"/>
          </a:xfrm>
          <a:prstGeom prst="round2DiagRect">
            <a:avLst/>
          </a:prstGeom>
          <a:solidFill>
            <a:srgbClr val="00206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 xmlns:a16="http://schemas.microsoft.com/office/drawing/2014/main" id="{561AC451-E6B4-6B4D-BC05-FD07BBE8D933}"/>
              </a:ext>
            </a:extLst>
          </p:cNvPr>
          <p:cNvSpPr/>
          <p:nvPr/>
        </p:nvSpPr>
        <p:spPr>
          <a:xfrm>
            <a:off x="8227189" y="-8428"/>
            <a:ext cx="924232" cy="983226"/>
          </a:xfrm>
          <a:custGeom>
            <a:avLst/>
            <a:gdLst>
              <a:gd name="connsiteX0" fmla="*/ 0 w 924232"/>
              <a:gd name="connsiteY0" fmla="*/ 0 h 983226"/>
              <a:gd name="connsiteX1" fmla="*/ 924232 w 924232"/>
              <a:gd name="connsiteY1" fmla="*/ 0 h 983226"/>
              <a:gd name="connsiteX2" fmla="*/ 924232 w 924232"/>
              <a:gd name="connsiteY2" fmla="*/ 983226 h 983226"/>
              <a:gd name="connsiteX3" fmla="*/ 0 w 924232"/>
              <a:gd name="connsiteY3" fmla="*/ 0 h 983226"/>
            </a:gdLst>
            <a:ahLst/>
            <a:cxnLst>
              <a:cxn ang="0">
                <a:pos x="connsiteX0" y="connsiteY0"/>
              </a:cxn>
              <a:cxn ang="0">
                <a:pos x="connsiteX1" y="connsiteY1"/>
              </a:cxn>
              <a:cxn ang="0">
                <a:pos x="connsiteX2" y="connsiteY2"/>
              </a:cxn>
              <a:cxn ang="0">
                <a:pos x="connsiteX3" y="connsiteY3"/>
              </a:cxn>
            </a:cxnLst>
            <a:rect l="l" t="t" r="r" b="b"/>
            <a:pathLst>
              <a:path w="924232" h="983226">
                <a:moveTo>
                  <a:pt x="0" y="0"/>
                </a:moveTo>
                <a:lnTo>
                  <a:pt x="924232" y="0"/>
                </a:lnTo>
                <a:lnTo>
                  <a:pt x="924232" y="983226"/>
                </a:lnTo>
                <a:lnTo>
                  <a:pt x="0" y="0"/>
                </a:lnTo>
                <a:close/>
              </a:path>
            </a:pathLst>
          </a:cu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4B838F66-0A8B-6B41-B058-EE3D03F4E118}"/>
              </a:ext>
            </a:extLst>
          </p:cNvPr>
          <p:cNvSpPr/>
          <p:nvPr/>
        </p:nvSpPr>
        <p:spPr>
          <a:xfrm>
            <a:off x="-1" y="4167236"/>
            <a:ext cx="9131157" cy="953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 xmlns:a16="http://schemas.microsoft.com/office/drawing/2014/main" id="{36FE49CD-FE27-354E-A376-89B229C9A690}"/>
              </a:ext>
            </a:extLst>
          </p:cNvPr>
          <p:cNvPicPr>
            <a:picLocks noChangeAspect="1"/>
          </p:cNvPicPr>
          <p:nvPr/>
        </p:nvPicPr>
        <p:blipFill>
          <a:blip r:embed="rId3"/>
          <a:stretch>
            <a:fillRect/>
          </a:stretch>
        </p:blipFill>
        <p:spPr>
          <a:xfrm>
            <a:off x="114298" y="4482581"/>
            <a:ext cx="8915401" cy="969255"/>
          </a:xfrm>
          <a:prstGeom prst="rect">
            <a:avLst/>
          </a:prstGeom>
        </p:spPr>
      </p:pic>
      <p:pic>
        <p:nvPicPr>
          <p:cNvPr id="8" name="Picture 7">
            <a:extLst>
              <a:ext uri="{FF2B5EF4-FFF2-40B4-BE49-F238E27FC236}">
                <a16:creationId xmlns="" xmlns:a16="http://schemas.microsoft.com/office/drawing/2014/main" id="{A7ABC333-F14F-DE40-A189-AC0DF61DC35B}"/>
              </a:ext>
            </a:extLst>
          </p:cNvPr>
          <p:cNvPicPr>
            <a:picLocks noChangeAspect="1"/>
          </p:cNvPicPr>
          <p:nvPr/>
        </p:nvPicPr>
        <p:blipFill>
          <a:blip r:embed="rId4"/>
          <a:stretch>
            <a:fillRect/>
          </a:stretch>
        </p:blipFill>
        <p:spPr>
          <a:xfrm>
            <a:off x="-2" y="5225390"/>
            <a:ext cx="9144003" cy="1632609"/>
          </a:xfrm>
          <a:prstGeom prst="rect">
            <a:avLst/>
          </a:prstGeom>
        </p:spPr>
      </p:pic>
      <p:sp>
        <p:nvSpPr>
          <p:cNvPr id="2" name="Rectangle 1"/>
          <p:cNvSpPr/>
          <p:nvPr/>
        </p:nvSpPr>
        <p:spPr>
          <a:xfrm>
            <a:off x="-12846" y="4137662"/>
            <a:ext cx="4572000" cy="369332"/>
          </a:xfrm>
          <a:prstGeom prst="rect">
            <a:avLst/>
          </a:prstGeom>
        </p:spPr>
        <p:txBody>
          <a:bodyPr>
            <a:spAutoFit/>
          </a:bodyPr>
          <a:lstStyle/>
          <a:p>
            <a:r>
              <a:rPr lang="es-ES" dirty="0">
                <a:solidFill>
                  <a:srgbClr val="002060"/>
                </a:solidFill>
              </a:rPr>
              <a:t>Socios de Evaluación Mundial (GEP</a:t>
            </a:r>
            <a:r>
              <a:rPr lang="es-ES" dirty="0" smtClean="0">
                <a:solidFill>
                  <a:srgbClr val="002060"/>
                </a:solidFill>
              </a:rPr>
              <a:t>):</a:t>
            </a:r>
            <a:endParaRPr lang="es-ES" dirty="0">
              <a:solidFill>
                <a:srgbClr val="002060"/>
              </a:solidFill>
            </a:endParaRPr>
          </a:p>
        </p:txBody>
      </p:sp>
      <p:sp>
        <p:nvSpPr>
          <p:cNvPr id="3" name="TextBox 2"/>
          <p:cNvSpPr txBox="1"/>
          <p:nvPr/>
        </p:nvSpPr>
        <p:spPr>
          <a:xfrm>
            <a:off x="24145" y="5186755"/>
            <a:ext cx="3490636" cy="369332"/>
          </a:xfrm>
          <a:prstGeom prst="rect">
            <a:avLst/>
          </a:prstGeom>
          <a:noFill/>
        </p:spPr>
        <p:txBody>
          <a:bodyPr wrap="none" rtlCol="0">
            <a:spAutoFit/>
          </a:bodyPr>
          <a:lstStyle/>
          <a:p>
            <a:r>
              <a:rPr lang="en-US" dirty="0" err="1" smtClean="0">
                <a:solidFill>
                  <a:schemeClr val="bg1"/>
                </a:solidFill>
              </a:rPr>
              <a:t>Socios</a:t>
            </a:r>
            <a:r>
              <a:rPr lang="en-US" dirty="0" smtClean="0">
                <a:solidFill>
                  <a:schemeClr val="bg1"/>
                </a:solidFill>
              </a:rPr>
              <a:t> de </a:t>
            </a:r>
            <a:r>
              <a:rPr lang="en-US" dirty="0" err="1" smtClean="0">
                <a:solidFill>
                  <a:schemeClr val="bg1"/>
                </a:solidFill>
              </a:rPr>
              <a:t>Evaluación</a:t>
            </a:r>
            <a:r>
              <a:rPr lang="en-US" dirty="0" smtClean="0">
                <a:solidFill>
                  <a:schemeClr val="bg1"/>
                </a:solidFill>
              </a:rPr>
              <a:t> de País (CEP):</a:t>
            </a:r>
            <a:endParaRPr lang="en-US" dirty="0">
              <a:solidFill>
                <a:schemeClr val="bg1"/>
              </a:solidFill>
            </a:endParaRPr>
          </a:p>
        </p:txBody>
      </p:sp>
      <p:sp>
        <p:nvSpPr>
          <p:cNvPr id="16" name="Rectangle 9">
            <a:extLst>
              <a:ext uri="{FF2B5EF4-FFF2-40B4-BE49-F238E27FC236}">
                <a16:creationId xmlns="" xmlns:a16="http://schemas.microsoft.com/office/drawing/2014/main" id="{B0D82EDA-B0EA-A747-A0E3-C66AEC646E64}"/>
              </a:ext>
            </a:extLst>
          </p:cNvPr>
          <p:cNvSpPr/>
          <p:nvPr/>
        </p:nvSpPr>
        <p:spPr>
          <a:xfrm>
            <a:off x="852922" y="1031600"/>
            <a:ext cx="4308186" cy="17474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ts val="3200"/>
              </a:lnSpc>
            </a:pPr>
            <a:r>
              <a:rPr lang="es-ES_tradnl" sz="3200" b="1" i="1" dirty="0" smtClean="0">
                <a:solidFill>
                  <a:srgbClr val="002060"/>
                </a:solidFill>
              </a:rPr>
              <a:t>Taller de </a:t>
            </a:r>
          </a:p>
          <a:p>
            <a:pPr algn="ctr">
              <a:lnSpc>
                <a:spcPts val="3200"/>
              </a:lnSpc>
            </a:pPr>
            <a:r>
              <a:rPr lang="es-ES_tradnl" sz="3200" b="1" i="1" dirty="0" smtClean="0">
                <a:solidFill>
                  <a:srgbClr val="002060"/>
                </a:solidFill>
              </a:rPr>
              <a:t>Diseminaci</a:t>
            </a:r>
            <a:r>
              <a:rPr lang="es-ES_tradnl" sz="3200" b="1" i="1" dirty="0" smtClean="0">
                <a:solidFill>
                  <a:srgbClr val="002060"/>
                </a:solidFill>
              </a:rPr>
              <a:t>ón</a:t>
            </a:r>
          </a:p>
          <a:p>
            <a:pPr algn="ctr">
              <a:lnSpc>
                <a:spcPts val="3200"/>
              </a:lnSpc>
            </a:pPr>
            <a:r>
              <a:rPr lang="es-ES_tradnl" sz="3200" b="1" i="1" dirty="0" smtClean="0">
                <a:solidFill>
                  <a:srgbClr val="002060"/>
                </a:solidFill>
              </a:rPr>
              <a:t>Guatemala, </a:t>
            </a:r>
          </a:p>
          <a:p>
            <a:pPr algn="ctr">
              <a:lnSpc>
                <a:spcPts val="3200"/>
              </a:lnSpc>
            </a:pPr>
            <a:r>
              <a:rPr lang="es-ES_tradnl" sz="3200" b="1" i="1" dirty="0" smtClean="0">
                <a:solidFill>
                  <a:srgbClr val="002060"/>
                </a:solidFill>
              </a:rPr>
              <a:t>7 de Marzo 2019</a:t>
            </a:r>
            <a:endParaRPr lang="es-ES_tradnl" sz="3200" b="1" i="1" dirty="0">
              <a:solidFill>
                <a:srgbClr val="002060"/>
              </a:solidFill>
            </a:endParaRPr>
          </a:p>
        </p:txBody>
      </p:sp>
      <p:pic>
        <p:nvPicPr>
          <p:cNvPr id="17" name="Imagen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225" y="413610"/>
            <a:ext cx="2980713" cy="3015066"/>
          </a:xfrm>
          <a:prstGeom prst="rect">
            <a:avLst/>
          </a:prstGeom>
        </p:spPr>
      </p:pic>
    </p:spTree>
    <p:extLst>
      <p:ext uri="{BB962C8B-B14F-4D97-AF65-F5344CB8AC3E}">
        <p14:creationId xmlns:p14="http://schemas.microsoft.com/office/powerpoint/2010/main" val="1450041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 xmlns:a16="http://schemas.microsoft.com/office/drawing/2014/main" id="{E51DC3B3-8096-D241-99DA-1D167DAAC9D9}"/>
              </a:ext>
            </a:extLst>
          </p:cNvPr>
          <p:cNvSpPr/>
          <p:nvPr/>
        </p:nvSpPr>
        <p:spPr>
          <a:xfrm>
            <a:off x="226388" y="283658"/>
            <a:ext cx="8460411" cy="1034799"/>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132C8DA0-9D5B-394E-B624-D58438C634AF}"/>
              </a:ext>
            </a:extLst>
          </p:cNvPr>
          <p:cNvSpPr/>
          <p:nvPr/>
        </p:nvSpPr>
        <p:spPr>
          <a:xfrm>
            <a:off x="1173285" y="411497"/>
            <a:ext cx="7083231" cy="769441"/>
          </a:xfrm>
          <a:prstGeom prst="rect">
            <a:avLst/>
          </a:prstGeom>
        </p:spPr>
        <p:txBody>
          <a:bodyPr wrap="square">
            <a:spAutoFit/>
          </a:bodyPr>
          <a:lstStyle/>
          <a:p>
            <a:r>
              <a:rPr lang="en-GB" sz="2200" b="1" dirty="0" smtClean="0">
                <a:solidFill>
                  <a:srgbClr val="BCE4D8"/>
                </a:solidFill>
              </a:rPr>
              <a:t>HALLAZGOS PRINCIPALES:</a:t>
            </a:r>
            <a:endParaRPr lang="en-GB" sz="2200" b="1" dirty="0">
              <a:solidFill>
                <a:srgbClr val="BCE4D8"/>
              </a:solidFill>
            </a:endParaRPr>
          </a:p>
          <a:p>
            <a:r>
              <a:rPr lang="es-ES_tradnl" sz="2200" dirty="0" smtClean="0">
                <a:solidFill>
                  <a:schemeClr val="bg1"/>
                </a:solidFill>
              </a:rPr>
              <a:t>Género</a:t>
            </a:r>
            <a:r>
              <a:rPr lang="en-GB" sz="2200" dirty="0" smtClean="0">
                <a:solidFill>
                  <a:schemeClr val="bg1"/>
                </a:solidFill>
              </a:rPr>
              <a:t> y Derechos Humanos </a:t>
            </a:r>
            <a:endParaRPr lang="en-US" sz="2200" dirty="0"/>
          </a:p>
        </p:txBody>
      </p:sp>
      <p:grpSp>
        <p:nvGrpSpPr>
          <p:cNvPr id="4" name="Group 3">
            <a:extLst>
              <a:ext uri="{FF2B5EF4-FFF2-40B4-BE49-F238E27FC236}">
                <a16:creationId xmlns="" xmlns:a16="http://schemas.microsoft.com/office/drawing/2014/main" id="{87121010-B0FF-ED49-A734-9B0FD2ECCD8C}"/>
              </a:ext>
            </a:extLst>
          </p:cNvPr>
          <p:cNvGrpSpPr/>
          <p:nvPr/>
        </p:nvGrpSpPr>
        <p:grpSpPr>
          <a:xfrm>
            <a:off x="336057" y="407262"/>
            <a:ext cx="740389" cy="740389"/>
            <a:chOff x="336057" y="407262"/>
            <a:chExt cx="926213" cy="926213"/>
          </a:xfrm>
        </p:grpSpPr>
        <p:sp>
          <p:nvSpPr>
            <p:cNvPr id="5" name="Round Diagonal Corner Rectangle 4">
              <a:extLst>
                <a:ext uri="{FF2B5EF4-FFF2-40B4-BE49-F238E27FC236}">
                  <a16:creationId xmlns="" xmlns:a16="http://schemas.microsoft.com/office/drawing/2014/main" id="{B05D9CBB-D731-B342-B157-DBCC4C5C5C50}"/>
                </a:ext>
              </a:extLst>
            </p:cNvPr>
            <p:cNvSpPr/>
            <p:nvPr/>
          </p:nvSpPr>
          <p:spPr>
            <a:xfrm>
              <a:off x="336057" y="407262"/>
              <a:ext cx="926213" cy="926213"/>
            </a:xfrm>
            <a:prstGeom prst="round2DiagRect">
              <a:avLst/>
            </a:prstGeom>
            <a:solidFill>
              <a:srgbClr val="BCE4D8"/>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C842AD84-53F3-A046-ACB9-77982F3BA83E}"/>
                </a:ext>
              </a:extLst>
            </p:cNvPr>
            <p:cNvPicPr>
              <a:picLocks noChangeAspect="1"/>
            </p:cNvPicPr>
            <p:nvPr/>
          </p:nvPicPr>
          <p:blipFill>
            <a:blip r:embed="rId3"/>
            <a:stretch>
              <a:fillRect/>
            </a:stretch>
          </p:blipFill>
          <p:spPr>
            <a:xfrm>
              <a:off x="457201" y="480044"/>
              <a:ext cx="670940" cy="805128"/>
            </a:xfrm>
            <a:prstGeom prst="rect">
              <a:avLst/>
            </a:prstGeom>
          </p:spPr>
        </p:pic>
      </p:grpSp>
      <p:sp>
        <p:nvSpPr>
          <p:cNvPr id="7" name="Content Placeholder 2">
            <a:extLst>
              <a:ext uri="{FF2B5EF4-FFF2-40B4-BE49-F238E27FC236}">
                <a16:creationId xmlns="" xmlns:a16="http://schemas.microsoft.com/office/drawing/2014/main" id="{48675F62-670E-F844-B53B-A27A7E6D1A12}"/>
              </a:ext>
            </a:extLst>
          </p:cNvPr>
          <p:cNvSpPr txBox="1">
            <a:spLocks/>
          </p:cNvSpPr>
          <p:nvPr/>
        </p:nvSpPr>
        <p:spPr>
          <a:xfrm>
            <a:off x="226389" y="1523999"/>
            <a:ext cx="8647156" cy="51858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Aft>
                <a:spcPts val="600"/>
              </a:spcAft>
              <a:buClr>
                <a:srgbClr val="368BAB"/>
              </a:buClr>
              <a:buFont typeface="Wingdings" pitchFamily="2" charset="2"/>
              <a:buChar char="§"/>
            </a:pPr>
            <a:r>
              <a:rPr lang="es-ES_tradnl" sz="2000" dirty="0" smtClean="0">
                <a:solidFill>
                  <a:srgbClr val="002060"/>
                </a:solidFill>
              </a:rPr>
              <a:t>Las dimensiones de género y derechos humanos no son bien entendidas o discutidas por los actores principales de la respuesta nacional. Ejemplos:</a:t>
            </a:r>
          </a:p>
          <a:p>
            <a:pPr lvl="1">
              <a:lnSpc>
                <a:spcPts val="2000"/>
              </a:lnSpc>
              <a:spcAft>
                <a:spcPts val="600"/>
              </a:spcAft>
              <a:buClr>
                <a:schemeClr val="bg2">
                  <a:lumMod val="50000"/>
                </a:schemeClr>
              </a:buClr>
            </a:pPr>
            <a:r>
              <a:rPr lang="es-ES_tradnl" sz="2000" dirty="0" smtClean="0">
                <a:solidFill>
                  <a:srgbClr val="002060"/>
                </a:solidFill>
              </a:rPr>
              <a:t>La percepción de que es suficiente con establecer metas específicas para una programación sensible al género  </a:t>
            </a:r>
          </a:p>
          <a:p>
            <a:pPr lvl="1">
              <a:lnSpc>
                <a:spcPts val="2000"/>
              </a:lnSpc>
              <a:spcAft>
                <a:spcPts val="600"/>
              </a:spcAft>
              <a:buClr>
                <a:schemeClr val="bg2">
                  <a:lumMod val="50000"/>
                </a:schemeClr>
              </a:buClr>
            </a:pPr>
            <a:r>
              <a:rPr lang="es-ES_tradnl" sz="2000" dirty="0" smtClean="0">
                <a:solidFill>
                  <a:srgbClr val="002060"/>
                </a:solidFill>
              </a:rPr>
              <a:t>Falta de experiencia del personal del Ministerio de Salud y otros actores principales en la programación de las dimensiones legales y de género es una barrera</a:t>
            </a:r>
          </a:p>
          <a:p>
            <a:pPr lvl="1">
              <a:lnSpc>
                <a:spcPts val="2000"/>
              </a:lnSpc>
              <a:spcAft>
                <a:spcPts val="600"/>
              </a:spcAft>
              <a:buClr>
                <a:schemeClr val="bg2">
                  <a:lumMod val="50000"/>
                </a:schemeClr>
              </a:buClr>
            </a:pPr>
            <a:r>
              <a:rPr lang="es-ES_tradnl" sz="2000" dirty="0" smtClean="0">
                <a:solidFill>
                  <a:srgbClr val="002060"/>
                </a:solidFill>
              </a:rPr>
              <a:t>Pocos programas que sirvan de ejemplo para enfocar bien las vulnerabilidades relacionadas con género</a:t>
            </a:r>
          </a:p>
          <a:p>
            <a:pPr>
              <a:lnSpc>
                <a:spcPts val="2000"/>
              </a:lnSpc>
              <a:spcAft>
                <a:spcPts val="600"/>
              </a:spcAft>
              <a:buClr>
                <a:srgbClr val="368BAB"/>
              </a:buClr>
              <a:buFont typeface="Wingdings" pitchFamily="2" charset="2"/>
              <a:buChar char="§"/>
            </a:pPr>
            <a:r>
              <a:rPr lang="es-ES_tradnl" sz="2000" dirty="0" smtClean="0">
                <a:solidFill>
                  <a:srgbClr val="002060"/>
                </a:solidFill>
              </a:rPr>
              <a:t>Comparado con VIH, las actividades de TB y malaria están menos orientadas a género. Por ejemplo:</a:t>
            </a:r>
          </a:p>
          <a:p>
            <a:pPr lvl="1">
              <a:lnSpc>
                <a:spcPts val="2000"/>
              </a:lnSpc>
              <a:spcAft>
                <a:spcPts val="600"/>
              </a:spcAft>
              <a:buClr>
                <a:srgbClr val="368BAB"/>
              </a:buClr>
              <a:buFont typeface="Wingdings" pitchFamily="2" charset="2"/>
              <a:buChar char="§"/>
            </a:pPr>
            <a:r>
              <a:rPr lang="es-ES_tradnl" sz="2000" dirty="0" smtClean="0">
                <a:solidFill>
                  <a:srgbClr val="002060"/>
                </a:solidFill>
              </a:rPr>
              <a:t>A pesar de una mayor prevalencia de TB entre hombres, la mayoría de programas carecen de intervenciones para atender los riesgos relaciones con el género masculino</a:t>
            </a:r>
          </a:p>
          <a:p>
            <a:pPr>
              <a:lnSpc>
                <a:spcPts val="2000"/>
              </a:lnSpc>
              <a:spcAft>
                <a:spcPts val="600"/>
              </a:spcAft>
              <a:buClr>
                <a:srgbClr val="368BAB"/>
              </a:buClr>
              <a:buFont typeface="Wingdings" pitchFamily="2" charset="2"/>
              <a:buChar char="§"/>
            </a:pPr>
            <a:r>
              <a:rPr lang="es-ES_tradnl" sz="2000" dirty="0" smtClean="0">
                <a:solidFill>
                  <a:srgbClr val="002060"/>
                </a:solidFill>
              </a:rPr>
              <a:t>Los retrasos en </a:t>
            </a:r>
            <a:r>
              <a:rPr lang="es-ES" sz="2000" dirty="0" smtClean="0">
                <a:solidFill>
                  <a:srgbClr val="002060"/>
                </a:solidFill>
              </a:rPr>
              <a:t>el </a:t>
            </a:r>
            <a:r>
              <a:rPr lang="es-ES" sz="2000" dirty="0">
                <a:solidFill>
                  <a:srgbClr val="002060"/>
                </a:solidFill>
              </a:rPr>
              <a:t>trabajo de </a:t>
            </a:r>
            <a:r>
              <a:rPr lang="es-ES" sz="2000" dirty="0" smtClean="0">
                <a:solidFill>
                  <a:srgbClr val="002060"/>
                </a:solidFill>
              </a:rPr>
              <a:t>derechos humanos </a:t>
            </a:r>
            <a:r>
              <a:rPr lang="es-ES" sz="2000" dirty="0">
                <a:solidFill>
                  <a:srgbClr val="002060"/>
                </a:solidFill>
              </a:rPr>
              <a:t>y género </a:t>
            </a:r>
            <a:r>
              <a:rPr lang="es-ES" sz="2000" dirty="0" smtClean="0">
                <a:solidFill>
                  <a:srgbClr val="002060"/>
                </a:solidFill>
              </a:rPr>
              <a:t>se acentúan con demoras en la contratación </a:t>
            </a:r>
            <a:r>
              <a:rPr lang="es-ES" sz="2000" dirty="0">
                <a:solidFill>
                  <a:srgbClr val="002060"/>
                </a:solidFill>
              </a:rPr>
              <a:t>de SR dedicados </a:t>
            </a:r>
            <a:r>
              <a:rPr lang="es-ES" sz="2000" dirty="0" smtClean="0">
                <a:solidFill>
                  <a:srgbClr val="002060"/>
                </a:solidFill>
              </a:rPr>
              <a:t>a estos temas</a:t>
            </a:r>
            <a:endParaRPr lang="es-ES" sz="2000" dirty="0">
              <a:solidFill>
                <a:srgbClr val="002060"/>
              </a:solidFill>
            </a:endParaRPr>
          </a:p>
        </p:txBody>
      </p:sp>
    </p:spTree>
    <p:extLst>
      <p:ext uri="{BB962C8B-B14F-4D97-AF65-F5344CB8AC3E}">
        <p14:creationId xmlns:p14="http://schemas.microsoft.com/office/powerpoint/2010/main" val="24913316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 xmlns:a16="http://schemas.microsoft.com/office/drawing/2014/main" id="{CAF53BEB-1195-5643-9795-A40FC53C568B}"/>
              </a:ext>
            </a:extLst>
          </p:cNvPr>
          <p:cNvSpPr/>
          <p:nvPr/>
        </p:nvSpPr>
        <p:spPr>
          <a:xfrm>
            <a:off x="150188" y="283658"/>
            <a:ext cx="8460411" cy="1034799"/>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A6549640-8BB1-EB48-9711-946E98162969}"/>
              </a:ext>
            </a:extLst>
          </p:cNvPr>
          <p:cNvSpPr/>
          <p:nvPr/>
        </p:nvSpPr>
        <p:spPr>
          <a:xfrm>
            <a:off x="1111637" y="392783"/>
            <a:ext cx="7083231" cy="769441"/>
          </a:xfrm>
          <a:prstGeom prst="rect">
            <a:avLst/>
          </a:prstGeom>
        </p:spPr>
        <p:txBody>
          <a:bodyPr wrap="square">
            <a:spAutoFit/>
          </a:bodyPr>
          <a:lstStyle/>
          <a:p>
            <a:r>
              <a:rPr lang="en-GB" sz="2200" b="1" dirty="0" smtClean="0">
                <a:solidFill>
                  <a:srgbClr val="BCE4D8"/>
                </a:solidFill>
              </a:rPr>
              <a:t>RECOMENDACIONES:</a:t>
            </a:r>
            <a:endParaRPr lang="en-GB" sz="2200" b="1" dirty="0">
              <a:solidFill>
                <a:srgbClr val="BCE4D8"/>
              </a:solidFill>
            </a:endParaRPr>
          </a:p>
          <a:p>
            <a:r>
              <a:rPr lang="en-GB" sz="2200" dirty="0" smtClean="0">
                <a:solidFill>
                  <a:schemeClr val="bg1"/>
                </a:solidFill>
              </a:rPr>
              <a:t>Derechos Humanos, </a:t>
            </a:r>
            <a:r>
              <a:rPr lang="en-GB" sz="2200" dirty="0" err="1" smtClean="0">
                <a:solidFill>
                  <a:schemeClr val="bg1"/>
                </a:solidFill>
              </a:rPr>
              <a:t>Género</a:t>
            </a:r>
            <a:endParaRPr lang="en-GB" sz="2200" dirty="0">
              <a:solidFill>
                <a:schemeClr val="bg1"/>
              </a:solidFill>
            </a:endParaRPr>
          </a:p>
        </p:txBody>
      </p:sp>
      <p:sp>
        <p:nvSpPr>
          <p:cNvPr id="4" name="Round Diagonal Corner Rectangle 3">
            <a:extLst>
              <a:ext uri="{FF2B5EF4-FFF2-40B4-BE49-F238E27FC236}">
                <a16:creationId xmlns="" xmlns:a16="http://schemas.microsoft.com/office/drawing/2014/main" id="{BB919C38-53CD-3B46-93DB-216B976A3367}"/>
              </a:ext>
            </a:extLst>
          </p:cNvPr>
          <p:cNvSpPr/>
          <p:nvPr/>
        </p:nvSpPr>
        <p:spPr>
          <a:xfrm>
            <a:off x="336057" y="407262"/>
            <a:ext cx="740389" cy="740389"/>
          </a:xfrm>
          <a:prstGeom prst="round2DiagRect">
            <a:avLst/>
          </a:prstGeom>
          <a:solidFill>
            <a:srgbClr val="BCE4D8"/>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 xmlns:a16="http://schemas.microsoft.com/office/drawing/2014/main" id="{483053CA-6973-5F45-B396-4EE4BBA2C842}"/>
              </a:ext>
            </a:extLst>
          </p:cNvPr>
          <p:cNvSpPr txBox="1">
            <a:spLocks/>
          </p:cNvSpPr>
          <p:nvPr/>
        </p:nvSpPr>
        <p:spPr>
          <a:xfrm>
            <a:off x="226389" y="3766692"/>
            <a:ext cx="8460411" cy="20495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pPr>
            <a:endParaRPr lang="en-US" sz="1400" dirty="0"/>
          </a:p>
        </p:txBody>
      </p:sp>
      <p:sp>
        <p:nvSpPr>
          <p:cNvPr id="10" name="Rectangle 9">
            <a:extLst>
              <a:ext uri="{FF2B5EF4-FFF2-40B4-BE49-F238E27FC236}">
                <a16:creationId xmlns="" xmlns:a16="http://schemas.microsoft.com/office/drawing/2014/main" id="{378D9EBF-058B-0C4E-BEAE-8FF6F79D0699}"/>
              </a:ext>
            </a:extLst>
          </p:cNvPr>
          <p:cNvSpPr/>
          <p:nvPr/>
        </p:nvSpPr>
        <p:spPr>
          <a:xfrm>
            <a:off x="226389" y="1437134"/>
            <a:ext cx="8384210" cy="5601533"/>
          </a:xfrm>
          <a:prstGeom prst="rect">
            <a:avLst/>
          </a:prstGeom>
        </p:spPr>
        <p:txBody>
          <a:bodyPr wrap="square">
            <a:spAutoFit/>
          </a:bodyPr>
          <a:lstStyle/>
          <a:p>
            <a:pPr>
              <a:buClr>
                <a:srgbClr val="368BAB"/>
              </a:buClr>
            </a:pPr>
            <a:r>
              <a:rPr lang="es-ES_tradnl" sz="2000" b="1" dirty="0" smtClean="0">
                <a:solidFill>
                  <a:srgbClr val="368BAB"/>
                </a:solidFill>
              </a:rPr>
              <a:t>La Secretaría del Fondo Mundial y los actores principales en los países deben considerar</a:t>
            </a:r>
          </a:p>
          <a:p>
            <a:pPr marL="285750" indent="-285750">
              <a:buClr>
                <a:srgbClr val="368BAB"/>
              </a:buClr>
              <a:buFont typeface="Arial"/>
              <a:buChar char="•"/>
            </a:pPr>
            <a:r>
              <a:rPr lang="es-ES_tradnl" sz="2000" b="1" dirty="0" smtClean="0">
                <a:solidFill>
                  <a:srgbClr val="002060"/>
                </a:solidFill>
              </a:rPr>
              <a:t>Alentar una promoción más específica de los derechos humanos y género, </a:t>
            </a:r>
            <a:r>
              <a:rPr lang="es-ES_tradnl" sz="2000" dirty="0" smtClean="0">
                <a:solidFill>
                  <a:srgbClr val="002060"/>
                </a:solidFill>
              </a:rPr>
              <a:t>integrándolos en todo el ciclo de vida de las subvenciones, particularmente en TB y malaria, incluyendo:</a:t>
            </a:r>
          </a:p>
          <a:p>
            <a:pPr marL="742950" lvl="1" indent="-285750">
              <a:buClr>
                <a:schemeClr val="bg2">
                  <a:lumMod val="50000"/>
                </a:schemeClr>
              </a:buClr>
              <a:buFont typeface="Arial"/>
              <a:buChar char="•"/>
            </a:pPr>
            <a:r>
              <a:rPr lang="es-ES_tradnl" sz="2000" dirty="0" smtClean="0">
                <a:solidFill>
                  <a:srgbClr val="002060"/>
                </a:solidFill>
              </a:rPr>
              <a:t>Programación y diseño de propuestas (por ej. para enfocar normas sociales, estigma, uso del tiempo y toma de decisiones en el seno del hogar; no limitarse únicamente a establecer metas basadas en sexo) </a:t>
            </a:r>
          </a:p>
          <a:p>
            <a:pPr marL="742950" lvl="1" indent="-285750">
              <a:buClr>
                <a:schemeClr val="bg2">
                  <a:lumMod val="50000"/>
                </a:schemeClr>
              </a:buClr>
              <a:buFont typeface="Arial"/>
              <a:buChar char="•"/>
            </a:pPr>
            <a:r>
              <a:rPr lang="es-ES_tradnl" sz="2000" dirty="0" smtClean="0">
                <a:solidFill>
                  <a:srgbClr val="002060"/>
                </a:solidFill>
              </a:rPr>
              <a:t>Implementación (por ej. recolección y análisis de datos programáticos desagregados por poblaciones clave)</a:t>
            </a:r>
          </a:p>
          <a:p>
            <a:pPr marL="742950" lvl="1" indent="-285750">
              <a:buClr>
                <a:schemeClr val="bg2">
                  <a:lumMod val="50000"/>
                </a:schemeClr>
              </a:buClr>
              <a:buFont typeface="Arial"/>
              <a:buChar char="•"/>
            </a:pPr>
            <a:endParaRPr lang="en-US" sz="2000" dirty="0">
              <a:solidFill>
                <a:srgbClr val="002060"/>
              </a:solidFill>
            </a:endParaRPr>
          </a:p>
          <a:p>
            <a:pPr>
              <a:buClr>
                <a:srgbClr val="368BAB"/>
              </a:buClr>
            </a:pPr>
            <a:r>
              <a:rPr lang="es-ES_tradnl" sz="2000" b="1" dirty="0" smtClean="0">
                <a:solidFill>
                  <a:srgbClr val="368BAB"/>
                </a:solidFill>
              </a:rPr>
              <a:t>Los actores principales en el país deben considerar</a:t>
            </a:r>
          </a:p>
          <a:p>
            <a:pPr marL="285750" indent="-285750">
              <a:buClr>
                <a:srgbClr val="368BAB"/>
              </a:buClr>
              <a:buFont typeface="Arial"/>
              <a:buChar char="•"/>
            </a:pPr>
            <a:r>
              <a:rPr lang="es-ES_tradnl" sz="2000" b="1" dirty="0" smtClean="0">
                <a:solidFill>
                  <a:srgbClr val="002060"/>
                </a:solidFill>
              </a:rPr>
              <a:t>Articular en forma explícita las vulnerabilidades relacionadas con género </a:t>
            </a:r>
            <a:r>
              <a:rPr lang="es-ES_tradnl" sz="2000" dirty="0" smtClean="0">
                <a:solidFill>
                  <a:srgbClr val="002060"/>
                </a:solidFill>
              </a:rPr>
              <a:t>de hombres/niños, mujeres/niñas, personas transgénero e individuos no conformes a género, con su impacto en los resultados y estrategias específicas de las enfermedades, para mitigar estos efectos en las propuestas y al diseñar estrategias específicas por enfermedad.</a:t>
            </a:r>
          </a:p>
          <a:p>
            <a:pPr>
              <a:buClr>
                <a:srgbClr val="368BAB"/>
              </a:buClr>
            </a:pPr>
            <a:endParaRPr lang="en-US" dirty="0">
              <a:solidFill>
                <a:srgbClr val="002060"/>
              </a:solidFill>
            </a:endParaRPr>
          </a:p>
        </p:txBody>
      </p:sp>
      <p:pic>
        <p:nvPicPr>
          <p:cNvPr id="11" name="Picture 10">
            <a:extLst>
              <a:ext uri="{FF2B5EF4-FFF2-40B4-BE49-F238E27FC236}">
                <a16:creationId xmlns="" xmlns:a16="http://schemas.microsoft.com/office/drawing/2014/main" id="{B663624B-E2C2-9848-823D-AFC724F54889}"/>
              </a:ext>
            </a:extLst>
          </p:cNvPr>
          <p:cNvPicPr>
            <a:picLocks noChangeAspect="1"/>
          </p:cNvPicPr>
          <p:nvPr/>
        </p:nvPicPr>
        <p:blipFill>
          <a:blip r:embed="rId3"/>
          <a:stretch>
            <a:fillRect/>
          </a:stretch>
        </p:blipFill>
        <p:spPr>
          <a:xfrm>
            <a:off x="432896" y="465442"/>
            <a:ext cx="536331" cy="643597"/>
          </a:xfrm>
          <a:prstGeom prst="rect">
            <a:avLst/>
          </a:prstGeom>
        </p:spPr>
      </p:pic>
    </p:spTree>
    <p:extLst>
      <p:ext uri="{BB962C8B-B14F-4D97-AF65-F5344CB8AC3E}">
        <p14:creationId xmlns:p14="http://schemas.microsoft.com/office/powerpoint/2010/main" val="41931029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 xmlns:a16="http://schemas.microsoft.com/office/drawing/2014/main" id="{0CF4DD55-06EA-B24F-A010-DE3F1CFFAB01}"/>
              </a:ext>
            </a:extLst>
          </p:cNvPr>
          <p:cNvSpPr/>
          <p:nvPr/>
        </p:nvSpPr>
        <p:spPr>
          <a:xfrm>
            <a:off x="227766" y="258471"/>
            <a:ext cx="8637938" cy="6294177"/>
          </a:xfrm>
          <a:prstGeom prst="round2Diag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4D8"/>
              </a:solidFill>
            </a:endParaRPr>
          </a:p>
        </p:txBody>
      </p:sp>
      <p:sp>
        <p:nvSpPr>
          <p:cNvPr id="3" name="Rectangle 2">
            <a:extLst>
              <a:ext uri="{FF2B5EF4-FFF2-40B4-BE49-F238E27FC236}">
                <a16:creationId xmlns="" xmlns:a16="http://schemas.microsoft.com/office/drawing/2014/main" id="{BBBC0141-E6E0-A641-9438-8FB12878AC37}"/>
              </a:ext>
            </a:extLst>
          </p:cNvPr>
          <p:cNvSpPr/>
          <p:nvPr/>
        </p:nvSpPr>
        <p:spPr>
          <a:xfrm>
            <a:off x="2973358" y="2746954"/>
            <a:ext cx="5802342" cy="1004976"/>
          </a:xfrm>
          <a:prstGeom prst="rect">
            <a:avLst/>
          </a:prstGeom>
        </p:spPr>
        <p:txBody>
          <a:bodyPr wrap="square">
            <a:spAutoFit/>
          </a:bodyPr>
          <a:lstStyle/>
          <a:p>
            <a:pPr lvl="1">
              <a:lnSpc>
                <a:spcPts val="3500"/>
              </a:lnSpc>
            </a:pPr>
            <a:r>
              <a:rPr lang="es-ES_tradnl" sz="3500" dirty="0" smtClean="0">
                <a:solidFill>
                  <a:schemeClr val="bg1"/>
                </a:solidFill>
              </a:rPr>
              <a:t>Sistemas de Salud Resilientes y Sostenibles</a:t>
            </a:r>
            <a:endParaRPr lang="es-ES_tradnl" sz="3500" dirty="0">
              <a:solidFill>
                <a:schemeClr val="bg1"/>
              </a:solidFill>
            </a:endParaRPr>
          </a:p>
        </p:txBody>
      </p:sp>
      <p:sp>
        <p:nvSpPr>
          <p:cNvPr id="4" name="Round Diagonal Corner Rectangle 3">
            <a:extLst>
              <a:ext uri="{FF2B5EF4-FFF2-40B4-BE49-F238E27FC236}">
                <a16:creationId xmlns="" xmlns:a16="http://schemas.microsoft.com/office/drawing/2014/main" id="{CC6DA4C8-7621-244A-A379-3D2E3CAFBB09}"/>
              </a:ext>
            </a:extLst>
          </p:cNvPr>
          <p:cNvSpPr/>
          <p:nvPr/>
        </p:nvSpPr>
        <p:spPr>
          <a:xfrm>
            <a:off x="1449166" y="2692927"/>
            <a:ext cx="1747111" cy="1747111"/>
          </a:xfrm>
          <a:prstGeom prst="round2DiagRect">
            <a:avLst/>
          </a:pr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 xmlns:a16="http://schemas.microsoft.com/office/drawing/2014/main" id="{97007FBC-5287-B742-82E6-CD9069782CAA}"/>
              </a:ext>
            </a:extLst>
          </p:cNvPr>
          <p:cNvSpPr txBox="1">
            <a:spLocks/>
          </p:cNvSpPr>
          <p:nvPr/>
        </p:nvSpPr>
        <p:spPr>
          <a:xfrm>
            <a:off x="1343157" y="2013484"/>
            <a:ext cx="4994399" cy="857416"/>
          </a:xfrm>
          <a:prstGeom prst="rect">
            <a:avLst/>
          </a:prstGeom>
        </p:spPr>
        <p:txBody>
          <a:bodyPr wrap="square"/>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200"/>
              </a:lnSpc>
              <a:buNone/>
            </a:pPr>
            <a:r>
              <a:rPr lang="en-GB" sz="2400" dirty="0" smtClean="0">
                <a:solidFill>
                  <a:schemeClr val="bg1"/>
                </a:solidFill>
              </a:rPr>
              <a:t>HALLAZGOS PRINCIPALES</a:t>
            </a:r>
            <a:endParaRPr lang="en-US" sz="2400" dirty="0">
              <a:solidFill>
                <a:schemeClr val="bg1"/>
              </a:solidFill>
            </a:endParaRPr>
          </a:p>
        </p:txBody>
      </p:sp>
      <p:pic>
        <p:nvPicPr>
          <p:cNvPr id="7" name="Picture 6">
            <a:extLst>
              <a:ext uri="{FF2B5EF4-FFF2-40B4-BE49-F238E27FC236}">
                <a16:creationId xmlns="" xmlns:a16="http://schemas.microsoft.com/office/drawing/2014/main" id="{0B08C1EC-1456-ED45-8BBC-B8B8BC89093F}"/>
              </a:ext>
            </a:extLst>
          </p:cNvPr>
          <p:cNvPicPr>
            <a:picLocks noChangeAspect="1"/>
          </p:cNvPicPr>
          <p:nvPr/>
        </p:nvPicPr>
        <p:blipFill>
          <a:blip r:embed="rId3"/>
          <a:stretch>
            <a:fillRect/>
          </a:stretch>
        </p:blipFill>
        <p:spPr>
          <a:xfrm>
            <a:off x="1578888" y="2806913"/>
            <a:ext cx="1531539" cy="1457432"/>
          </a:xfrm>
          <a:prstGeom prst="rect">
            <a:avLst/>
          </a:prstGeom>
        </p:spPr>
      </p:pic>
    </p:spTree>
    <p:extLst>
      <p:ext uri="{BB962C8B-B14F-4D97-AF65-F5344CB8AC3E}">
        <p14:creationId xmlns:p14="http://schemas.microsoft.com/office/powerpoint/2010/main" val="10389859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a:extLst>
              <a:ext uri="{FF2B5EF4-FFF2-40B4-BE49-F238E27FC236}">
                <a16:creationId xmlns="" xmlns:a16="http://schemas.microsoft.com/office/drawing/2014/main" id="{7A1CE0D9-EB0A-5745-8BDE-35796560F5E1}"/>
              </a:ext>
            </a:extLst>
          </p:cNvPr>
          <p:cNvSpPr/>
          <p:nvPr/>
        </p:nvSpPr>
        <p:spPr>
          <a:xfrm>
            <a:off x="293285" y="1393310"/>
            <a:ext cx="4127892" cy="750346"/>
          </a:xfrm>
          <a:prstGeom prst="round2DiagRect">
            <a:avLst/>
          </a:prstGeom>
          <a:solidFill>
            <a:schemeClr val="bg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 Diagonal Corner Rectangle 1">
            <a:extLst>
              <a:ext uri="{FF2B5EF4-FFF2-40B4-BE49-F238E27FC236}">
                <a16:creationId xmlns="" xmlns:a16="http://schemas.microsoft.com/office/drawing/2014/main" id="{DC4BE629-ACB0-7F48-AB6B-91B3163101F7}"/>
              </a:ext>
            </a:extLst>
          </p:cNvPr>
          <p:cNvSpPr/>
          <p:nvPr/>
        </p:nvSpPr>
        <p:spPr>
          <a:xfrm>
            <a:off x="226388" y="283658"/>
            <a:ext cx="8581555" cy="1034799"/>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E92E1D29-59CE-764E-BA37-56FFACCBD947}"/>
              </a:ext>
            </a:extLst>
          </p:cNvPr>
          <p:cNvSpPr/>
          <p:nvPr/>
        </p:nvSpPr>
        <p:spPr>
          <a:xfrm>
            <a:off x="1111637" y="402722"/>
            <a:ext cx="7083231" cy="769441"/>
          </a:xfrm>
          <a:prstGeom prst="rect">
            <a:avLst/>
          </a:prstGeom>
        </p:spPr>
        <p:txBody>
          <a:bodyPr wrap="square">
            <a:spAutoFit/>
          </a:bodyPr>
          <a:lstStyle/>
          <a:p>
            <a:r>
              <a:rPr lang="en-GB" sz="2200" b="1" dirty="0" smtClean="0">
                <a:solidFill>
                  <a:srgbClr val="BCE4D8"/>
                </a:solidFill>
              </a:rPr>
              <a:t>HALLAZGOS PRINCIPALES:</a:t>
            </a:r>
            <a:endParaRPr lang="en-GB" sz="2200" b="1" dirty="0">
              <a:solidFill>
                <a:srgbClr val="BCE4D8"/>
              </a:solidFill>
            </a:endParaRPr>
          </a:p>
          <a:p>
            <a:r>
              <a:rPr lang="es-ES_tradnl" sz="2200" dirty="0" smtClean="0">
                <a:solidFill>
                  <a:schemeClr val="bg1"/>
                </a:solidFill>
              </a:rPr>
              <a:t>Servicios de Salud Resilientes y Sostenibles (SSRS)</a:t>
            </a:r>
            <a:endParaRPr lang="es-ES_tradnl" sz="2200" dirty="0">
              <a:solidFill>
                <a:schemeClr val="bg1"/>
              </a:solidFill>
            </a:endParaRPr>
          </a:p>
        </p:txBody>
      </p:sp>
      <p:sp>
        <p:nvSpPr>
          <p:cNvPr id="4" name="Round Diagonal Corner Rectangle 3">
            <a:extLst>
              <a:ext uri="{FF2B5EF4-FFF2-40B4-BE49-F238E27FC236}">
                <a16:creationId xmlns="" xmlns:a16="http://schemas.microsoft.com/office/drawing/2014/main" id="{185A59A6-CA35-F847-ACA7-9CDA95A9F998}"/>
              </a:ext>
            </a:extLst>
          </p:cNvPr>
          <p:cNvSpPr/>
          <p:nvPr/>
        </p:nvSpPr>
        <p:spPr>
          <a:xfrm>
            <a:off x="336057" y="407262"/>
            <a:ext cx="740389" cy="740389"/>
          </a:xfrm>
          <a:prstGeom prst="round2DiagRect">
            <a:avLst/>
          </a:prstGeom>
          <a:solidFill>
            <a:srgbClr val="BCE4D8"/>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02EAB5F7-F18D-4E45-BEAB-CB972234884D}"/>
              </a:ext>
            </a:extLst>
          </p:cNvPr>
          <p:cNvPicPr>
            <a:picLocks noChangeAspect="1"/>
          </p:cNvPicPr>
          <p:nvPr/>
        </p:nvPicPr>
        <p:blipFill>
          <a:blip r:embed="rId2"/>
          <a:stretch>
            <a:fillRect/>
          </a:stretch>
        </p:blipFill>
        <p:spPr>
          <a:xfrm>
            <a:off x="417551" y="464698"/>
            <a:ext cx="577399" cy="6255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7985" y="2311285"/>
            <a:ext cx="7335618" cy="4179666"/>
          </a:xfrm>
          <a:prstGeom prst="rect">
            <a:avLst/>
          </a:prstGeom>
          <a:noFill/>
          <a:ln>
            <a:noFill/>
          </a:ln>
        </p:spPr>
      </p:pic>
      <p:sp>
        <p:nvSpPr>
          <p:cNvPr id="7" name="Content Placeholder 2">
            <a:extLst>
              <a:ext uri="{FF2B5EF4-FFF2-40B4-BE49-F238E27FC236}">
                <a16:creationId xmlns="" xmlns:a16="http://schemas.microsoft.com/office/drawing/2014/main" id="{6C3A7680-0A97-0242-9B8E-F0AEE9A07F54}"/>
              </a:ext>
            </a:extLst>
          </p:cNvPr>
          <p:cNvSpPr txBox="1">
            <a:spLocks/>
          </p:cNvSpPr>
          <p:nvPr/>
        </p:nvSpPr>
        <p:spPr>
          <a:xfrm>
            <a:off x="290782" y="1400884"/>
            <a:ext cx="8389580" cy="682158"/>
          </a:xfrm>
          <a:prstGeom prst="rect">
            <a:avLst/>
          </a:prstGeom>
        </p:spPr>
        <p:txBody>
          <a:bodyPr numCol="2" spcCol="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500"/>
              </a:lnSpc>
              <a:spcBef>
                <a:spcPts val="0"/>
              </a:spcBef>
              <a:buNone/>
            </a:pPr>
            <a:r>
              <a:rPr lang="es-ES_tradnl" sz="1800" dirty="0" smtClean="0">
                <a:solidFill>
                  <a:srgbClr val="002060"/>
                </a:solidFill>
              </a:rPr>
              <a:t>Mayor priorización de SSRS alrededor del mundo aún no se refleja en mayor inversión (directa) en los países. </a:t>
            </a:r>
          </a:p>
          <a:p>
            <a:pPr marL="0" indent="0">
              <a:lnSpc>
                <a:spcPts val="1500"/>
              </a:lnSpc>
              <a:spcBef>
                <a:spcPts val="0"/>
              </a:spcBef>
              <a:buNone/>
            </a:pPr>
            <a:endParaRPr lang="en-US" sz="1800" dirty="0">
              <a:solidFill>
                <a:srgbClr val="002060"/>
              </a:solidFill>
            </a:endParaRPr>
          </a:p>
          <a:p>
            <a:pPr marL="0" indent="0">
              <a:lnSpc>
                <a:spcPts val="1500"/>
              </a:lnSpc>
              <a:spcBef>
                <a:spcPts val="0"/>
              </a:spcBef>
              <a:buNone/>
            </a:pPr>
            <a:r>
              <a:rPr lang="en-US" sz="1600" dirty="0" smtClean="0">
                <a:solidFill>
                  <a:srgbClr val="002060"/>
                </a:solidFill>
              </a:rPr>
              <a:t>  </a:t>
            </a:r>
          </a:p>
          <a:p>
            <a:pPr marL="0" indent="0">
              <a:lnSpc>
                <a:spcPts val="1500"/>
              </a:lnSpc>
              <a:spcBef>
                <a:spcPts val="0"/>
              </a:spcBef>
              <a:buNone/>
            </a:pPr>
            <a:endParaRPr lang="en-US" sz="1600" dirty="0">
              <a:solidFill>
                <a:srgbClr val="002060"/>
              </a:solidFill>
            </a:endParaRPr>
          </a:p>
          <a:p>
            <a:pPr marL="0" indent="0">
              <a:lnSpc>
                <a:spcPts val="1500"/>
              </a:lnSpc>
              <a:spcBef>
                <a:spcPts val="0"/>
              </a:spcBef>
              <a:buFont typeface="Arial" panose="020B0604020202020204" pitchFamily="34" charset="0"/>
              <a:buNone/>
            </a:pPr>
            <a:endParaRPr lang="en-GB" sz="1400" dirty="0">
              <a:solidFill>
                <a:srgbClr val="002060"/>
              </a:solidFill>
            </a:endParaRPr>
          </a:p>
        </p:txBody>
      </p:sp>
      <p:sp>
        <p:nvSpPr>
          <p:cNvPr id="10" name="Rectangle 9"/>
          <p:cNvSpPr/>
          <p:nvPr/>
        </p:nvSpPr>
        <p:spPr>
          <a:xfrm>
            <a:off x="1" y="2732024"/>
            <a:ext cx="1747984" cy="3139321"/>
          </a:xfrm>
          <a:prstGeom prst="rect">
            <a:avLst/>
          </a:prstGeom>
        </p:spPr>
        <p:txBody>
          <a:bodyPr wrap="square">
            <a:spAutoFit/>
          </a:bodyPr>
          <a:lstStyle/>
          <a:p>
            <a:pPr algn="r"/>
            <a:r>
              <a:rPr lang="es-ES_tradnl" i="1" dirty="0" smtClean="0">
                <a:solidFill>
                  <a:schemeClr val="bg1">
                    <a:lumMod val="50000"/>
                  </a:schemeClr>
                </a:solidFill>
              </a:rPr>
              <a:t>Porcentaje de asignación de inversión directa del total de  subvenciones por portafolio, por país, con base en los presupuestos finales aprobados</a:t>
            </a:r>
          </a:p>
        </p:txBody>
      </p:sp>
      <p:sp>
        <p:nvSpPr>
          <p:cNvPr id="11" name="Down Arrow 10"/>
          <p:cNvSpPr/>
          <p:nvPr/>
        </p:nvSpPr>
        <p:spPr>
          <a:xfrm>
            <a:off x="4421177" y="342271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0905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 xmlns:a16="http://schemas.microsoft.com/office/drawing/2014/main" id="{0CF4DD55-06EA-B24F-A010-DE3F1CFFAB01}"/>
              </a:ext>
            </a:extLst>
          </p:cNvPr>
          <p:cNvSpPr/>
          <p:nvPr/>
        </p:nvSpPr>
        <p:spPr>
          <a:xfrm>
            <a:off x="227766" y="245771"/>
            <a:ext cx="8637938" cy="6294177"/>
          </a:xfrm>
          <a:prstGeom prst="round2Diag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4D8"/>
              </a:solidFill>
            </a:endParaRPr>
          </a:p>
        </p:txBody>
      </p:sp>
      <p:sp>
        <p:nvSpPr>
          <p:cNvPr id="3" name="Rectangle 2">
            <a:extLst>
              <a:ext uri="{FF2B5EF4-FFF2-40B4-BE49-F238E27FC236}">
                <a16:creationId xmlns="" xmlns:a16="http://schemas.microsoft.com/office/drawing/2014/main" id="{BBBC0141-E6E0-A641-9438-8FB12878AC37}"/>
              </a:ext>
            </a:extLst>
          </p:cNvPr>
          <p:cNvSpPr/>
          <p:nvPr/>
        </p:nvSpPr>
        <p:spPr>
          <a:xfrm>
            <a:off x="2973358" y="2746954"/>
            <a:ext cx="5544109" cy="1004976"/>
          </a:xfrm>
          <a:prstGeom prst="rect">
            <a:avLst/>
          </a:prstGeom>
        </p:spPr>
        <p:txBody>
          <a:bodyPr wrap="square">
            <a:spAutoFit/>
          </a:bodyPr>
          <a:lstStyle/>
          <a:p>
            <a:pPr lvl="1">
              <a:lnSpc>
                <a:spcPts val="3500"/>
              </a:lnSpc>
            </a:pPr>
            <a:r>
              <a:rPr lang="es-ES_tradnl" sz="3500" dirty="0" smtClean="0">
                <a:solidFill>
                  <a:schemeClr val="bg1"/>
                </a:solidFill>
              </a:rPr>
              <a:t>Sostenibilidad, Transición y Co-financiamiento</a:t>
            </a:r>
            <a:endParaRPr lang="es-ES_tradnl" sz="3500" dirty="0">
              <a:solidFill>
                <a:schemeClr val="bg1"/>
              </a:solidFill>
            </a:endParaRPr>
          </a:p>
        </p:txBody>
      </p:sp>
      <p:sp>
        <p:nvSpPr>
          <p:cNvPr id="4" name="Round Diagonal Corner Rectangle 3">
            <a:extLst>
              <a:ext uri="{FF2B5EF4-FFF2-40B4-BE49-F238E27FC236}">
                <a16:creationId xmlns="" xmlns:a16="http://schemas.microsoft.com/office/drawing/2014/main" id="{CC6DA4C8-7621-244A-A379-3D2E3CAFBB09}"/>
              </a:ext>
            </a:extLst>
          </p:cNvPr>
          <p:cNvSpPr/>
          <p:nvPr/>
        </p:nvSpPr>
        <p:spPr>
          <a:xfrm>
            <a:off x="1449166" y="2692927"/>
            <a:ext cx="1747111" cy="1747111"/>
          </a:xfrm>
          <a:prstGeom prst="round2DiagRect">
            <a:avLst/>
          </a:pr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 xmlns:a16="http://schemas.microsoft.com/office/drawing/2014/main" id="{97007FBC-5287-B742-82E6-CD9069782CAA}"/>
              </a:ext>
            </a:extLst>
          </p:cNvPr>
          <p:cNvSpPr txBox="1">
            <a:spLocks/>
          </p:cNvSpPr>
          <p:nvPr/>
        </p:nvSpPr>
        <p:spPr>
          <a:xfrm>
            <a:off x="1343157" y="2013484"/>
            <a:ext cx="4994399" cy="857416"/>
          </a:xfrm>
          <a:prstGeom prst="rect">
            <a:avLst/>
          </a:prstGeom>
        </p:spPr>
        <p:txBody>
          <a:bodyPr wrap="square"/>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200"/>
              </a:lnSpc>
              <a:buNone/>
            </a:pPr>
            <a:r>
              <a:rPr lang="en-GB" sz="2400" dirty="0" smtClean="0">
                <a:solidFill>
                  <a:schemeClr val="bg1"/>
                </a:solidFill>
              </a:rPr>
              <a:t>HALLAZGOS PRINCIPALES</a:t>
            </a:r>
            <a:endParaRPr lang="en-US" sz="2400" dirty="0">
              <a:solidFill>
                <a:schemeClr val="bg1"/>
              </a:solidFill>
            </a:endParaRPr>
          </a:p>
        </p:txBody>
      </p:sp>
      <p:pic>
        <p:nvPicPr>
          <p:cNvPr id="7" name="Picture 6">
            <a:extLst>
              <a:ext uri="{FF2B5EF4-FFF2-40B4-BE49-F238E27FC236}">
                <a16:creationId xmlns="" xmlns:a16="http://schemas.microsoft.com/office/drawing/2014/main" id="{0B08C1EC-1456-ED45-8BBC-B8B8BC89093F}"/>
              </a:ext>
            </a:extLst>
          </p:cNvPr>
          <p:cNvPicPr>
            <a:picLocks noChangeAspect="1"/>
          </p:cNvPicPr>
          <p:nvPr/>
        </p:nvPicPr>
        <p:blipFill>
          <a:blip r:embed="rId3"/>
          <a:stretch>
            <a:fillRect/>
          </a:stretch>
        </p:blipFill>
        <p:spPr>
          <a:xfrm>
            <a:off x="1578888" y="2806913"/>
            <a:ext cx="1531539" cy="1457432"/>
          </a:xfrm>
          <a:prstGeom prst="rect">
            <a:avLst/>
          </a:prstGeom>
        </p:spPr>
      </p:pic>
    </p:spTree>
    <p:extLst>
      <p:ext uri="{BB962C8B-B14F-4D97-AF65-F5344CB8AC3E}">
        <p14:creationId xmlns:p14="http://schemas.microsoft.com/office/powerpoint/2010/main" val="41222789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a:extLst>
              <a:ext uri="{FF2B5EF4-FFF2-40B4-BE49-F238E27FC236}">
                <a16:creationId xmlns="" xmlns:a16="http://schemas.microsoft.com/office/drawing/2014/main" id="{85F23802-E46D-AE48-843C-F1AA6FF72C8E}"/>
              </a:ext>
            </a:extLst>
          </p:cNvPr>
          <p:cNvSpPr/>
          <p:nvPr/>
        </p:nvSpPr>
        <p:spPr>
          <a:xfrm>
            <a:off x="226388" y="1478877"/>
            <a:ext cx="2745412" cy="4806014"/>
          </a:xfrm>
          <a:prstGeom prst="round2DiagRect">
            <a:avLst/>
          </a:prstGeom>
          <a:solidFill>
            <a:schemeClr val="bg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 Diagonal Corner Rectangle 1">
            <a:extLst>
              <a:ext uri="{FF2B5EF4-FFF2-40B4-BE49-F238E27FC236}">
                <a16:creationId xmlns="" xmlns:a16="http://schemas.microsoft.com/office/drawing/2014/main" id="{7EA0690F-8329-B847-A6AD-85479B317F79}"/>
              </a:ext>
            </a:extLst>
          </p:cNvPr>
          <p:cNvSpPr/>
          <p:nvPr/>
        </p:nvSpPr>
        <p:spPr>
          <a:xfrm>
            <a:off x="226388" y="283658"/>
            <a:ext cx="8581555" cy="1034799"/>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4EAA1393-5089-1B40-9E01-CB98F7768207}"/>
              </a:ext>
            </a:extLst>
          </p:cNvPr>
          <p:cNvSpPr/>
          <p:nvPr/>
        </p:nvSpPr>
        <p:spPr>
          <a:xfrm>
            <a:off x="1111637" y="392783"/>
            <a:ext cx="7083231" cy="769441"/>
          </a:xfrm>
          <a:prstGeom prst="rect">
            <a:avLst/>
          </a:prstGeom>
        </p:spPr>
        <p:txBody>
          <a:bodyPr wrap="square">
            <a:spAutoFit/>
          </a:bodyPr>
          <a:lstStyle/>
          <a:p>
            <a:r>
              <a:rPr lang="en-GB" sz="2200" b="1" dirty="0" smtClean="0">
                <a:solidFill>
                  <a:srgbClr val="BCE4D8"/>
                </a:solidFill>
              </a:rPr>
              <a:t>HALLAZGOS PRINCIPALES:</a:t>
            </a:r>
            <a:endParaRPr lang="en-GB" sz="2200" b="1" dirty="0">
              <a:solidFill>
                <a:srgbClr val="BCE4D8"/>
              </a:solidFill>
            </a:endParaRPr>
          </a:p>
          <a:p>
            <a:r>
              <a:rPr lang="es-ES_tradnl" sz="2200" dirty="0" smtClean="0">
                <a:solidFill>
                  <a:schemeClr val="bg1"/>
                </a:solidFill>
              </a:rPr>
              <a:t>Sostenibilidad, Transición, Co-financiamiento</a:t>
            </a:r>
            <a:endParaRPr lang="es-ES_tradnl" sz="2200" dirty="0">
              <a:solidFill>
                <a:schemeClr val="bg1"/>
              </a:solidFill>
            </a:endParaRPr>
          </a:p>
        </p:txBody>
      </p:sp>
      <p:sp>
        <p:nvSpPr>
          <p:cNvPr id="4" name="Round Diagonal Corner Rectangle 3">
            <a:extLst>
              <a:ext uri="{FF2B5EF4-FFF2-40B4-BE49-F238E27FC236}">
                <a16:creationId xmlns="" xmlns:a16="http://schemas.microsoft.com/office/drawing/2014/main" id="{6521A8C2-77CA-D445-AABB-A897E2BC6666}"/>
              </a:ext>
            </a:extLst>
          </p:cNvPr>
          <p:cNvSpPr/>
          <p:nvPr/>
        </p:nvSpPr>
        <p:spPr>
          <a:xfrm>
            <a:off x="336057" y="407262"/>
            <a:ext cx="740389" cy="740389"/>
          </a:xfrm>
          <a:prstGeom prst="round2DiagRect">
            <a:avLst/>
          </a:prstGeom>
          <a:solidFill>
            <a:srgbClr val="BCE4D8"/>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12F3FAEB-FC7C-FF4A-B372-0346087A9899}"/>
              </a:ext>
            </a:extLst>
          </p:cNvPr>
          <p:cNvPicPr>
            <a:picLocks noChangeAspect="1"/>
          </p:cNvPicPr>
          <p:nvPr/>
        </p:nvPicPr>
        <p:blipFill>
          <a:blip r:embed="rId3"/>
          <a:stretch>
            <a:fillRect/>
          </a:stretch>
        </p:blipFill>
        <p:spPr>
          <a:xfrm>
            <a:off x="402057" y="461725"/>
            <a:ext cx="656101" cy="624354"/>
          </a:xfrm>
          <a:prstGeom prst="rect">
            <a:avLst/>
          </a:prstGeom>
        </p:spPr>
      </p:pic>
      <p:sp>
        <p:nvSpPr>
          <p:cNvPr id="7" name="Content Placeholder 2">
            <a:extLst>
              <a:ext uri="{FF2B5EF4-FFF2-40B4-BE49-F238E27FC236}">
                <a16:creationId xmlns="" xmlns:a16="http://schemas.microsoft.com/office/drawing/2014/main" id="{DE0AE4A0-CA15-654C-ABD7-2E36A3DCE033}"/>
              </a:ext>
            </a:extLst>
          </p:cNvPr>
          <p:cNvSpPr txBox="1">
            <a:spLocks/>
          </p:cNvSpPr>
          <p:nvPr/>
        </p:nvSpPr>
        <p:spPr>
          <a:xfrm>
            <a:off x="226388" y="1681612"/>
            <a:ext cx="2745412" cy="48387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600"/>
              </a:lnSpc>
              <a:spcBef>
                <a:spcPts val="0"/>
              </a:spcBef>
              <a:spcAft>
                <a:spcPts val="1200"/>
              </a:spcAft>
              <a:buNone/>
            </a:pPr>
            <a:r>
              <a:rPr lang="es-ES_tradnl" sz="2000" dirty="0" smtClean="0">
                <a:solidFill>
                  <a:srgbClr val="002060"/>
                </a:solidFill>
              </a:rPr>
              <a:t>A pesar de que los países cumplen con los requisitos de co-financiamiento, dependen fuertemente de los recursos de los donantes para financiar los programas nacionales. </a:t>
            </a:r>
          </a:p>
          <a:p>
            <a:pPr marL="0" indent="0">
              <a:lnSpc>
                <a:spcPts val="1600"/>
              </a:lnSpc>
              <a:spcBef>
                <a:spcPts val="0"/>
              </a:spcBef>
              <a:spcAft>
                <a:spcPts val="1200"/>
              </a:spcAft>
              <a:buNone/>
            </a:pPr>
            <a:r>
              <a:rPr lang="es-ES_tradnl" sz="2000" dirty="0" smtClean="0">
                <a:solidFill>
                  <a:srgbClr val="002060"/>
                </a:solidFill>
              </a:rPr>
              <a:t>Esto representa una amenaza a la transición y a la sostenibilidad financiera. </a:t>
            </a:r>
          </a:p>
          <a:p>
            <a:pPr marL="0" indent="0">
              <a:lnSpc>
                <a:spcPts val="1600"/>
              </a:lnSpc>
              <a:spcBef>
                <a:spcPts val="0"/>
              </a:spcBef>
              <a:spcAft>
                <a:spcPts val="1200"/>
              </a:spcAft>
              <a:buNone/>
            </a:pPr>
            <a:r>
              <a:rPr lang="es-ES_tradnl" sz="2000" dirty="0" smtClean="0">
                <a:solidFill>
                  <a:srgbClr val="002060"/>
                </a:solidFill>
              </a:rPr>
              <a:t>Las deficiencias presupuestarias varían por enfermedad; generalmente VIH se acerca más al costo total de las necesidades presupuestarias que TB.</a:t>
            </a:r>
          </a:p>
          <a:p>
            <a:pPr>
              <a:lnSpc>
                <a:spcPts val="1600"/>
              </a:lnSpc>
            </a:pPr>
            <a:endParaRPr lang="en-GB" sz="1400" dirty="0">
              <a:solidFill>
                <a:srgbClr val="002060"/>
              </a:solidFill>
            </a:endParaRPr>
          </a:p>
        </p:txBody>
      </p:sp>
      <p:sp>
        <p:nvSpPr>
          <p:cNvPr id="13" name="Rectangle 8">
            <a:extLst>
              <a:ext uri="{FF2B5EF4-FFF2-40B4-BE49-F238E27FC236}">
                <a16:creationId xmlns="" xmlns:a16="http://schemas.microsoft.com/office/drawing/2014/main" id="{8319A88D-13D1-3B46-84BC-E90EB4EAA0DD}"/>
              </a:ext>
            </a:extLst>
          </p:cNvPr>
          <p:cNvSpPr/>
          <p:nvPr/>
        </p:nvSpPr>
        <p:spPr>
          <a:xfrm>
            <a:off x="6925846" y="3190725"/>
            <a:ext cx="1800000" cy="523220"/>
          </a:xfrm>
          <a:prstGeom prst="rect">
            <a:avLst/>
          </a:prstGeom>
        </p:spPr>
        <p:txBody>
          <a:bodyPr wrap="square">
            <a:spAutoFit/>
          </a:bodyPr>
          <a:lstStyle/>
          <a:p>
            <a:r>
              <a:rPr lang="en-US" sz="1400" b="1" i="1" dirty="0">
                <a:solidFill>
                  <a:srgbClr val="002060"/>
                </a:solidFill>
                <a:latin typeface="Calibri" panose="020F0502020204030204" pitchFamily="34" charset="0"/>
                <a:ea typeface="Arial" panose="020B0604020202020204" pitchFamily="34" charset="0"/>
                <a:cs typeface="Calibri Light" panose="020F0302020204030204" pitchFamily="34" charset="0"/>
              </a:rPr>
              <a:t>TB 2018-20</a:t>
            </a:r>
          </a:p>
          <a:p>
            <a:r>
              <a:rPr lang="es-ES_tradnl" sz="1400" b="1" i="1" dirty="0" smtClean="0">
                <a:solidFill>
                  <a:srgbClr val="002060"/>
                </a:solidFill>
                <a:latin typeface="Calibri" panose="020F0502020204030204" pitchFamily="34" charset="0"/>
                <a:ea typeface="Arial" panose="020B0604020202020204" pitchFamily="34" charset="0"/>
                <a:cs typeface="Calibri Light" panose="020F0302020204030204" pitchFamily="34" charset="0"/>
              </a:rPr>
              <a:t>Panorama financiero</a:t>
            </a:r>
            <a:endParaRPr lang="es-ES_tradnl" sz="1400" b="1" dirty="0">
              <a:solidFill>
                <a:srgbClr val="002060"/>
              </a:solidFill>
            </a:endParaRPr>
          </a:p>
        </p:txBody>
      </p:sp>
      <p:pic>
        <p:nvPicPr>
          <p:cNvPr id="10" name="Picture 9">
            <a:extLst>
              <a:ext uri="{FF2B5EF4-FFF2-40B4-BE49-F238E27FC236}">
                <a16:creationId xmlns:a16="http://schemas.microsoft.com/office/drawing/2014/main" xmlns="" id="{F245C488-AE23-2E4D-ABF0-C05FF4ABA4C3}"/>
              </a:ext>
            </a:extLst>
          </p:cNvPr>
          <p:cNvPicPr>
            <a:picLocks noChangeAspect="1"/>
          </p:cNvPicPr>
          <p:nvPr/>
        </p:nvPicPr>
        <p:blipFill>
          <a:blip r:embed="rId4"/>
          <a:stretch>
            <a:fillRect/>
          </a:stretch>
        </p:blipFill>
        <p:spPr>
          <a:xfrm>
            <a:off x="2971800" y="1478877"/>
            <a:ext cx="6016895" cy="5095465"/>
          </a:xfrm>
          <a:prstGeom prst="rect">
            <a:avLst/>
          </a:prstGeom>
        </p:spPr>
      </p:pic>
      <p:pic>
        <p:nvPicPr>
          <p:cNvPr id="8" name="Picture 7"/>
          <p:cNvPicPr>
            <a:picLocks noChangeAspect="1"/>
          </p:cNvPicPr>
          <p:nvPr/>
        </p:nvPicPr>
        <p:blipFill>
          <a:blip r:embed="rId5"/>
          <a:stretch>
            <a:fillRect/>
          </a:stretch>
        </p:blipFill>
        <p:spPr>
          <a:xfrm>
            <a:off x="4517165" y="4101001"/>
            <a:ext cx="524301" cy="999831"/>
          </a:xfrm>
          <a:prstGeom prst="rect">
            <a:avLst/>
          </a:prstGeom>
        </p:spPr>
      </p:pic>
    </p:spTree>
    <p:extLst>
      <p:ext uri="{BB962C8B-B14F-4D97-AF65-F5344CB8AC3E}">
        <p14:creationId xmlns:p14="http://schemas.microsoft.com/office/powerpoint/2010/main" val="35166159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 xmlns:a16="http://schemas.microsoft.com/office/drawing/2014/main" id="{DA7A8CDC-19B0-AC48-9EF2-3AEAEB983FD4}"/>
              </a:ext>
            </a:extLst>
          </p:cNvPr>
          <p:cNvSpPr/>
          <p:nvPr/>
        </p:nvSpPr>
        <p:spPr>
          <a:xfrm>
            <a:off x="227766" y="245771"/>
            <a:ext cx="8637938" cy="6294177"/>
          </a:xfrm>
          <a:prstGeom prst="round2Diag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4D8"/>
              </a:solidFill>
            </a:endParaRPr>
          </a:p>
        </p:txBody>
      </p:sp>
      <p:sp>
        <p:nvSpPr>
          <p:cNvPr id="3" name="Rectangle 2">
            <a:extLst>
              <a:ext uri="{FF2B5EF4-FFF2-40B4-BE49-F238E27FC236}">
                <a16:creationId xmlns="" xmlns:a16="http://schemas.microsoft.com/office/drawing/2014/main" id="{DC44639B-23F8-ED4E-B11E-15065E5426D4}"/>
              </a:ext>
            </a:extLst>
          </p:cNvPr>
          <p:cNvSpPr/>
          <p:nvPr/>
        </p:nvSpPr>
        <p:spPr>
          <a:xfrm>
            <a:off x="2973358" y="2746954"/>
            <a:ext cx="4479589" cy="1004976"/>
          </a:xfrm>
          <a:prstGeom prst="rect">
            <a:avLst/>
          </a:prstGeom>
        </p:spPr>
        <p:txBody>
          <a:bodyPr wrap="square">
            <a:spAutoFit/>
          </a:bodyPr>
          <a:lstStyle/>
          <a:p>
            <a:pPr lvl="1">
              <a:lnSpc>
                <a:spcPts val="3500"/>
              </a:lnSpc>
            </a:pPr>
            <a:r>
              <a:rPr lang="en-GB" sz="3500" dirty="0" err="1" smtClean="0">
                <a:solidFill>
                  <a:schemeClr val="bg1"/>
                </a:solidFill>
              </a:rPr>
              <a:t>Uso</a:t>
            </a:r>
            <a:r>
              <a:rPr lang="en-GB" sz="3500" dirty="0" smtClean="0">
                <a:solidFill>
                  <a:schemeClr val="bg1"/>
                </a:solidFill>
              </a:rPr>
              <a:t> </a:t>
            </a:r>
            <a:r>
              <a:rPr lang="en-GB" sz="3500" dirty="0" err="1" smtClean="0">
                <a:solidFill>
                  <a:schemeClr val="bg1"/>
                </a:solidFill>
              </a:rPr>
              <a:t>Eficaz</a:t>
            </a:r>
            <a:r>
              <a:rPr lang="en-GB" sz="3500" dirty="0" smtClean="0">
                <a:solidFill>
                  <a:schemeClr val="bg1"/>
                </a:solidFill>
              </a:rPr>
              <a:t> de los </a:t>
            </a:r>
            <a:r>
              <a:rPr lang="en-GB" sz="3500" dirty="0" err="1" smtClean="0">
                <a:solidFill>
                  <a:schemeClr val="bg1"/>
                </a:solidFill>
              </a:rPr>
              <a:t>Recursos</a:t>
            </a:r>
            <a:r>
              <a:rPr lang="en-GB" sz="3500" dirty="0" smtClean="0">
                <a:solidFill>
                  <a:schemeClr val="bg1"/>
                </a:solidFill>
              </a:rPr>
              <a:t> (VfM)</a:t>
            </a:r>
            <a:endParaRPr lang="en-GB" sz="3500" dirty="0">
              <a:solidFill>
                <a:schemeClr val="bg1"/>
              </a:solidFill>
            </a:endParaRPr>
          </a:p>
        </p:txBody>
      </p:sp>
      <p:sp>
        <p:nvSpPr>
          <p:cNvPr id="4" name="Round Diagonal Corner Rectangle 3">
            <a:extLst>
              <a:ext uri="{FF2B5EF4-FFF2-40B4-BE49-F238E27FC236}">
                <a16:creationId xmlns="" xmlns:a16="http://schemas.microsoft.com/office/drawing/2014/main" id="{0C4B936F-3CAD-AA45-A1A5-1AC1D8E2A7F0}"/>
              </a:ext>
            </a:extLst>
          </p:cNvPr>
          <p:cNvSpPr/>
          <p:nvPr/>
        </p:nvSpPr>
        <p:spPr>
          <a:xfrm>
            <a:off x="1449166" y="2692927"/>
            <a:ext cx="1747111" cy="1747111"/>
          </a:xfrm>
          <a:prstGeom prst="round2DiagRect">
            <a:avLst/>
          </a:pr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 xmlns:a16="http://schemas.microsoft.com/office/drawing/2014/main" id="{66B5EA22-FFE2-4844-9981-F86454EBC596}"/>
              </a:ext>
            </a:extLst>
          </p:cNvPr>
          <p:cNvSpPr txBox="1">
            <a:spLocks/>
          </p:cNvSpPr>
          <p:nvPr/>
        </p:nvSpPr>
        <p:spPr>
          <a:xfrm>
            <a:off x="1343157" y="2013484"/>
            <a:ext cx="6903376" cy="857416"/>
          </a:xfrm>
          <a:prstGeom prst="rect">
            <a:avLst/>
          </a:prstGeom>
        </p:spPr>
        <p:txBody>
          <a:bodyPr wrap="square"/>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200"/>
              </a:lnSpc>
              <a:buNone/>
            </a:pPr>
            <a:r>
              <a:rPr lang="en-GB" sz="2400" dirty="0" smtClean="0">
                <a:solidFill>
                  <a:schemeClr val="bg1"/>
                </a:solidFill>
              </a:rPr>
              <a:t>PRINCIPALES HALLAZGOS Y RECOMENDACIONES</a:t>
            </a:r>
            <a:endParaRPr lang="en-US" sz="2400" dirty="0">
              <a:solidFill>
                <a:schemeClr val="bg1"/>
              </a:solidFill>
            </a:endParaRPr>
          </a:p>
        </p:txBody>
      </p:sp>
      <p:pic>
        <p:nvPicPr>
          <p:cNvPr id="7" name="Picture 6">
            <a:extLst>
              <a:ext uri="{FF2B5EF4-FFF2-40B4-BE49-F238E27FC236}">
                <a16:creationId xmlns="" xmlns:a16="http://schemas.microsoft.com/office/drawing/2014/main" id="{3F0024E3-8F46-5C44-BD03-71BC0978624E}"/>
              </a:ext>
            </a:extLst>
          </p:cNvPr>
          <p:cNvPicPr>
            <a:picLocks noChangeAspect="1"/>
          </p:cNvPicPr>
          <p:nvPr/>
        </p:nvPicPr>
        <p:blipFill>
          <a:blip r:embed="rId3"/>
          <a:stretch>
            <a:fillRect/>
          </a:stretch>
        </p:blipFill>
        <p:spPr>
          <a:xfrm>
            <a:off x="1602204" y="3077976"/>
            <a:ext cx="1441034" cy="990711"/>
          </a:xfrm>
          <a:prstGeom prst="rect">
            <a:avLst/>
          </a:prstGeom>
        </p:spPr>
      </p:pic>
    </p:spTree>
    <p:extLst>
      <p:ext uri="{BB962C8B-B14F-4D97-AF65-F5344CB8AC3E}">
        <p14:creationId xmlns:p14="http://schemas.microsoft.com/office/powerpoint/2010/main" val="13760357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7749" y="2907763"/>
            <a:ext cx="7288528" cy="3763493"/>
          </a:xfrm>
          <a:prstGeom prst="rect">
            <a:avLst/>
          </a:prstGeom>
        </p:spPr>
      </p:pic>
      <p:sp>
        <p:nvSpPr>
          <p:cNvPr id="2" name="Round Diagonal Corner Rectangle 1">
            <a:extLst>
              <a:ext uri="{FF2B5EF4-FFF2-40B4-BE49-F238E27FC236}">
                <a16:creationId xmlns="" xmlns:a16="http://schemas.microsoft.com/office/drawing/2014/main" id="{BBD1F412-919E-884A-83E4-797354AC3F9D}"/>
              </a:ext>
            </a:extLst>
          </p:cNvPr>
          <p:cNvSpPr/>
          <p:nvPr/>
        </p:nvSpPr>
        <p:spPr>
          <a:xfrm>
            <a:off x="226387" y="1318456"/>
            <a:ext cx="8581556" cy="1581235"/>
          </a:xfrm>
          <a:prstGeom prst="round2DiagRect">
            <a:avLst/>
          </a:prstGeom>
          <a:solidFill>
            <a:schemeClr val="bg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 Diagonal Corner Rectangle 2">
            <a:extLst>
              <a:ext uri="{FF2B5EF4-FFF2-40B4-BE49-F238E27FC236}">
                <a16:creationId xmlns="" xmlns:a16="http://schemas.microsoft.com/office/drawing/2014/main" id="{FFEDDDEE-250A-5448-8CA4-9A669033E8CA}"/>
              </a:ext>
            </a:extLst>
          </p:cNvPr>
          <p:cNvSpPr/>
          <p:nvPr/>
        </p:nvSpPr>
        <p:spPr>
          <a:xfrm>
            <a:off x="226388" y="283658"/>
            <a:ext cx="8581555" cy="1034799"/>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3DB6E4F1-1AB8-3A44-94A3-9D27C5057788}"/>
              </a:ext>
            </a:extLst>
          </p:cNvPr>
          <p:cNvSpPr/>
          <p:nvPr/>
        </p:nvSpPr>
        <p:spPr>
          <a:xfrm>
            <a:off x="1111637" y="402722"/>
            <a:ext cx="7083231" cy="769441"/>
          </a:xfrm>
          <a:prstGeom prst="rect">
            <a:avLst/>
          </a:prstGeom>
        </p:spPr>
        <p:txBody>
          <a:bodyPr wrap="square">
            <a:spAutoFit/>
          </a:bodyPr>
          <a:lstStyle/>
          <a:p>
            <a:r>
              <a:rPr lang="en-GB" sz="2200" b="1" dirty="0" smtClean="0">
                <a:solidFill>
                  <a:srgbClr val="BCE4D8"/>
                </a:solidFill>
              </a:rPr>
              <a:t>HALLAZGOS PRINCIPALES:</a:t>
            </a:r>
            <a:endParaRPr lang="en-GB" sz="2200" b="1" dirty="0">
              <a:solidFill>
                <a:srgbClr val="BCE4D8"/>
              </a:solidFill>
            </a:endParaRPr>
          </a:p>
          <a:p>
            <a:r>
              <a:rPr lang="en-GB" sz="2200" b="1" dirty="0" smtClean="0">
                <a:solidFill>
                  <a:schemeClr val="bg1"/>
                </a:solidFill>
              </a:rPr>
              <a:t>VfM: </a:t>
            </a:r>
            <a:r>
              <a:rPr lang="es-ES_tradnl" sz="2200" dirty="0" smtClean="0">
                <a:solidFill>
                  <a:schemeClr val="bg1"/>
                </a:solidFill>
              </a:rPr>
              <a:t>Eficiencia &amp; Efectividad</a:t>
            </a:r>
            <a:endParaRPr lang="es-ES_tradnl" sz="2200" dirty="0">
              <a:solidFill>
                <a:schemeClr val="bg1"/>
              </a:solidFill>
            </a:endParaRPr>
          </a:p>
        </p:txBody>
      </p:sp>
      <p:sp>
        <p:nvSpPr>
          <p:cNvPr id="5" name="Round Diagonal Corner Rectangle 4">
            <a:extLst>
              <a:ext uri="{FF2B5EF4-FFF2-40B4-BE49-F238E27FC236}">
                <a16:creationId xmlns="" xmlns:a16="http://schemas.microsoft.com/office/drawing/2014/main" id="{A23A73A4-0F0B-8F46-B335-58DCAC452E10}"/>
              </a:ext>
            </a:extLst>
          </p:cNvPr>
          <p:cNvSpPr/>
          <p:nvPr/>
        </p:nvSpPr>
        <p:spPr>
          <a:xfrm>
            <a:off x="336057" y="407262"/>
            <a:ext cx="740389" cy="740389"/>
          </a:xfrm>
          <a:prstGeom prst="round2DiagRect">
            <a:avLst/>
          </a:prstGeom>
          <a:solidFill>
            <a:srgbClr val="BCE4D8"/>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70C5DEC4-7B16-C246-8E36-5E033F9D297A}"/>
              </a:ext>
            </a:extLst>
          </p:cNvPr>
          <p:cNvPicPr>
            <a:picLocks noChangeAspect="1"/>
          </p:cNvPicPr>
          <p:nvPr/>
        </p:nvPicPr>
        <p:blipFill>
          <a:blip r:embed="rId4"/>
          <a:stretch>
            <a:fillRect/>
          </a:stretch>
        </p:blipFill>
        <p:spPr>
          <a:xfrm>
            <a:off x="419390" y="610478"/>
            <a:ext cx="566318" cy="389343"/>
          </a:xfrm>
          <a:prstGeom prst="rect">
            <a:avLst/>
          </a:prstGeom>
        </p:spPr>
      </p:pic>
      <p:sp>
        <p:nvSpPr>
          <p:cNvPr id="8" name="Content Placeholder 2">
            <a:extLst>
              <a:ext uri="{FF2B5EF4-FFF2-40B4-BE49-F238E27FC236}">
                <a16:creationId xmlns="" xmlns:a16="http://schemas.microsoft.com/office/drawing/2014/main" id="{72559DF4-B7F1-C645-8E45-A94279830901}"/>
              </a:ext>
            </a:extLst>
          </p:cNvPr>
          <p:cNvSpPr txBox="1">
            <a:spLocks/>
          </p:cNvSpPr>
          <p:nvPr/>
        </p:nvSpPr>
        <p:spPr>
          <a:xfrm>
            <a:off x="226387" y="1318457"/>
            <a:ext cx="8581555" cy="1627943"/>
          </a:xfrm>
          <a:prstGeom prst="rect">
            <a:avLst/>
          </a:prstGeom>
        </p:spPr>
        <p:txBody>
          <a:bodyPr numCol="3" spcCol="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500"/>
              </a:lnSpc>
              <a:spcBef>
                <a:spcPts val="0"/>
              </a:spcBef>
              <a:spcAft>
                <a:spcPts val="600"/>
              </a:spcAft>
              <a:buNone/>
            </a:pPr>
            <a:r>
              <a:rPr lang="es-ES_tradnl" sz="1600" dirty="0" smtClean="0">
                <a:solidFill>
                  <a:srgbClr val="002060"/>
                </a:solidFill>
              </a:rPr>
              <a:t>Hay ejemplos de esfuerzos sólidos para mejorar el diseño de las propuestas y de los programas nacionales, particularmente en países enfrentando reducciones significativas del presupuesto de los programas.  </a:t>
            </a:r>
          </a:p>
          <a:p>
            <a:pPr marL="0" indent="0">
              <a:lnSpc>
                <a:spcPts val="1500"/>
              </a:lnSpc>
              <a:spcBef>
                <a:spcPts val="0"/>
              </a:spcBef>
              <a:spcAft>
                <a:spcPts val="600"/>
              </a:spcAft>
              <a:buNone/>
            </a:pPr>
            <a:r>
              <a:rPr lang="es-ES_tradnl" sz="1600" dirty="0" smtClean="0">
                <a:solidFill>
                  <a:srgbClr val="002060"/>
                </a:solidFill>
              </a:rPr>
              <a:t>Los costos administrativos de los programas varían significativamente entre los países y por tipo de RP, con costos más altos para agencias de las Naciones Unidas y Organizaciones de la sociedad civil que para los gobiernos. </a:t>
            </a:r>
          </a:p>
          <a:p>
            <a:pPr marL="0" indent="0">
              <a:lnSpc>
                <a:spcPts val="1500"/>
              </a:lnSpc>
              <a:spcBef>
                <a:spcPts val="0"/>
              </a:spcBef>
              <a:spcAft>
                <a:spcPts val="600"/>
              </a:spcAft>
              <a:buNone/>
            </a:pPr>
            <a:r>
              <a:rPr lang="es-ES_tradnl" sz="1600" dirty="0" smtClean="0">
                <a:solidFill>
                  <a:srgbClr val="002060"/>
                </a:solidFill>
              </a:rPr>
              <a:t>Análisis de costo-efectividad aporta información para el diseño de programas y para la toma de decisiones en la mayoría de escenarios (tales como uso de modelos) pero no es sistemático.</a:t>
            </a:r>
            <a:endParaRPr lang="es-ES_tradnl" sz="1600" dirty="0">
              <a:solidFill>
                <a:srgbClr val="002060"/>
              </a:solidFill>
            </a:endParaRPr>
          </a:p>
        </p:txBody>
      </p:sp>
      <p:pic>
        <p:nvPicPr>
          <p:cNvPr id="11" name="Picture 10">
            <a:extLst>
              <a:ext uri="{FF2B5EF4-FFF2-40B4-BE49-F238E27FC236}">
                <a16:creationId xmlns="" xmlns:a16="http://schemas.microsoft.com/office/drawing/2014/main" id="{7FEA65E8-05CE-274C-A26D-68A7870643D0}"/>
              </a:ext>
            </a:extLst>
          </p:cNvPr>
          <p:cNvPicPr/>
          <p:nvPr/>
        </p:nvPicPr>
        <p:blipFill rotWithShape="1">
          <a:blip r:embed="rId5"/>
          <a:srcRect t="91849" r="-136"/>
          <a:stretch/>
        </p:blipFill>
        <p:spPr>
          <a:xfrm>
            <a:off x="702549" y="6533365"/>
            <a:ext cx="7127165" cy="324635"/>
          </a:xfrm>
          <a:prstGeom prst="rect">
            <a:avLst/>
          </a:prstGeom>
        </p:spPr>
      </p:pic>
      <p:pic>
        <p:nvPicPr>
          <p:cNvPr id="10" name="Picture 9"/>
          <p:cNvPicPr>
            <a:picLocks noChangeAspect="1"/>
          </p:cNvPicPr>
          <p:nvPr/>
        </p:nvPicPr>
        <p:blipFill>
          <a:blip r:embed="rId6"/>
          <a:stretch>
            <a:fillRect/>
          </a:stretch>
        </p:blipFill>
        <p:spPr>
          <a:xfrm>
            <a:off x="6568133" y="3435522"/>
            <a:ext cx="524301" cy="999831"/>
          </a:xfrm>
          <a:prstGeom prst="rect">
            <a:avLst/>
          </a:prstGeom>
        </p:spPr>
      </p:pic>
    </p:spTree>
    <p:extLst>
      <p:ext uri="{BB962C8B-B14F-4D97-AF65-F5344CB8AC3E}">
        <p14:creationId xmlns:p14="http://schemas.microsoft.com/office/powerpoint/2010/main" val="35836186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 xmlns:a16="http://schemas.microsoft.com/office/drawing/2014/main" id="{3F0C8BB0-650E-C74E-A010-EAD57FF67F3B}"/>
              </a:ext>
            </a:extLst>
          </p:cNvPr>
          <p:cNvSpPr/>
          <p:nvPr/>
        </p:nvSpPr>
        <p:spPr>
          <a:xfrm>
            <a:off x="226388" y="283658"/>
            <a:ext cx="8581555" cy="1034799"/>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FEEBBD6E-77D5-D24B-8F46-06F241744556}"/>
              </a:ext>
            </a:extLst>
          </p:cNvPr>
          <p:cNvSpPr/>
          <p:nvPr/>
        </p:nvSpPr>
        <p:spPr>
          <a:xfrm>
            <a:off x="1111637" y="402722"/>
            <a:ext cx="7083231" cy="769441"/>
          </a:xfrm>
          <a:prstGeom prst="rect">
            <a:avLst/>
          </a:prstGeom>
        </p:spPr>
        <p:txBody>
          <a:bodyPr wrap="square">
            <a:spAutoFit/>
          </a:bodyPr>
          <a:lstStyle/>
          <a:p>
            <a:r>
              <a:rPr lang="en-GB" sz="2200" b="1" dirty="0" smtClean="0">
                <a:solidFill>
                  <a:srgbClr val="BCE4D8"/>
                </a:solidFill>
              </a:rPr>
              <a:t>RECOMENDACIONES:</a:t>
            </a:r>
            <a:endParaRPr lang="en-GB" sz="2200" b="1" dirty="0">
              <a:solidFill>
                <a:srgbClr val="BCE4D8"/>
              </a:solidFill>
            </a:endParaRPr>
          </a:p>
          <a:p>
            <a:r>
              <a:rPr lang="en-GB" sz="2200" b="1" dirty="0" err="1" smtClean="0">
                <a:solidFill>
                  <a:schemeClr val="bg1"/>
                </a:solidFill>
              </a:rPr>
              <a:t>Uso</a:t>
            </a:r>
            <a:r>
              <a:rPr lang="en-GB" sz="2200" b="1" dirty="0" smtClean="0">
                <a:solidFill>
                  <a:schemeClr val="bg1"/>
                </a:solidFill>
              </a:rPr>
              <a:t> </a:t>
            </a:r>
            <a:r>
              <a:rPr lang="en-GB" sz="2200" b="1" dirty="0" err="1" smtClean="0">
                <a:solidFill>
                  <a:schemeClr val="bg1"/>
                </a:solidFill>
              </a:rPr>
              <a:t>Eficaz</a:t>
            </a:r>
            <a:r>
              <a:rPr lang="en-GB" sz="2200" b="1" dirty="0" smtClean="0">
                <a:solidFill>
                  <a:schemeClr val="bg1"/>
                </a:solidFill>
              </a:rPr>
              <a:t> de los </a:t>
            </a:r>
            <a:r>
              <a:rPr lang="en-GB" sz="2200" b="1" dirty="0" err="1" smtClean="0">
                <a:solidFill>
                  <a:schemeClr val="bg1"/>
                </a:solidFill>
              </a:rPr>
              <a:t>Recursos</a:t>
            </a:r>
            <a:r>
              <a:rPr lang="en-GB" sz="2200" b="1" dirty="0" smtClean="0">
                <a:solidFill>
                  <a:schemeClr val="bg1"/>
                </a:solidFill>
              </a:rPr>
              <a:t> (VfM)</a:t>
            </a:r>
            <a:endParaRPr lang="en-GB" sz="2200" dirty="0">
              <a:solidFill>
                <a:schemeClr val="bg1"/>
              </a:solidFill>
            </a:endParaRPr>
          </a:p>
        </p:txBody>
      </p:sp>
      <p:sp>
        <p:nvSpPr>
          <p:cNvPr id="4" name="Round Diagonal Corner Rectangle 3">
            <a:extLst>
              <a:ext uri="{FF2B5EF4-FFF2-40B4-BE49-F238E27FC236}">
                <a16:creationId xmlns="" xmlns:a16="http://schemas.microsoft.com/office/drawing/2014/main" id="{6B43CDCC-06AA-B940-BDAC-74B5E5945FEC}"/>
              </a:ext>
            </a:extLst>
          </p:cNvPr>
          <p:cNvSpPr/>
          <p:nvPr/>
        </p:nvSpPr>
        <p:spPr>
          <a:xfrm>
            <a:off x="336057" y="407262"/>
            <a:ext cx="740389" cy="740389"/>
          </a:xfrm>
          <a:prstGeom prst="round2DiagRect">
            <a:avLst/>
          </a:prstGeom>
          <a:solidFill>
            <a:srgbClr val="BCE4D8"/>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A1D33AFA-899D-F145-BA0B-B7F7B2432331}"/>
              </a:ext>
            </a:extLst>
          </p:cNvPr>
          <p:cNvSpPr/>
          <p:nvPr/>
        </p:nvSpPr>
        <p:spPr>
          <a:xfrm>
            <a:off x="336057" y="1437521"/>
            <a:ext cx="8427637" cy="5144998"/>
          </a:xfrm>
          <a:prstGeom prst="rect">
            <a:avLst/>
          </a:prstGeom>
        </p:spPr>
        <p:txBody>
          <a:bodyPr wrap="square">
            <a:spAutoFit/>
          </a:bodyPr>
          <a:lstStyle/>
          <a:p>
            <a:pPr>
              <a:lnSpc>
                <a:spcPts val="2000"/>
              </a:lnSpc>
              <a:spcAft>
                <a:spcPts val="1200"/>
              </a:spcAft>
              <a:buClr>
                <a:srgbClr val="368BAB"/>
              </a:buClr>
            </a:pPr>
            <a:r>
              <a:rPr lang="es-ES_tradnl" sz="2000" b="1" dirty="0" smtClean="0">
                <a:solidFill>
                  <a:srgbClr val="368BAB"/>
                </a:solidFill>
              </a:rPr>
              <a:t>La Secretaría </a:t>
            </a:r>
            <a:r>
              <a:rPr lang="es-ES_tradnl" sz="2000" b="1" dirty="0">
                <a:solidFill>
                  <a:srgbClr val="368BAB"/>
                </a:solidFill>
              </a:rPr>
              <a:t>del Fondo Mundial y los actores principales en los países deben </a:t>
            </a:r>
            <a:r>
              <a:rPr lang="es-ES_tradnl" sz="2000" b="1" dirty="0" smtClean="0">
                <a:solidFill>
                  <a:srgbClr val="368BAB"/>
                </a:solidFill>
              </a:rPr>
              <a:t>considerar</a:t>
            </a:r>
            <a:r>
              <a:rPr lang="en-GB" sz="2000" b="1" dirty="0" smtClean="0">
                <a:solidFill>
                  <a:srgbClr val="368BAB"/>
                </a:solidFill>
              </a:rPr>
              <a:t> </a:t>
            </a:r>
            <a:endParaRPr lang="en-GB" sz="2000" b="1" dirty="0">
              <a:solidFill>
                <a:srgbClr val="368BAB"/>
              </a:solidFill>
            </a:endParaRPr>
          </a:p>
          <a:p>
            <a:pPr marL="342900" indent="-342900">
              <a:lnSpc>
                <a:spcPts val="2000"/>
              </a:lnSpc>
              <a:spcAft>
                <a:spcPts val="1200"/>
              </a:spcAft>
              <a:buClr>
                <a:srgbClr val="368BAB"/>
              </a:buClr>
              <a:buFont typeface="Wingdings" pitchFamily="2" charset="2"/>
              <a:buChar char="§"/>
            </a:pPr>
            <a:r>
              <a:rPr lang="es-ES_tradnl" sz="2000" b="1" dirty="0" smtClean="0">
                <a:solidFill>
                  <a:srgbClr val="002060"/>
                </a:solidFill>
              </a:rPr>
              <a:t>Acelerar el trabajo para recolectar costos unitarios/servicio </a:t>
            </a:r>
            <a:r>
              <a:rPr lang="es-ES_tradnl" sz="2000" dirty="0" smtClean="0">
                <a:solidFill>
                  <a:srgbClr val="002060"/>
                </a:solidFill>
              </a:rPr>
              <a:t>para la prestación de servicios al nivel del país y usarlos como base para presupuestación, con una orientación clara en las fórmulas apropiadas para para incluir inflación en las estimaciones, cambios en precios, variaciones cambiarias, etc. </a:t>
            </a:r>
          </a:p>
          <a:p>
            <a:pPr marL="342900" indent="-342900">
              <a:lnSpc>
                <a:spcPts val="2000"/>
              </a:lnSpc>
              <a:spcAft>
                <a:spcPts val="1200"/>
              </a:spcAft>
              <a:buClr>
                <a:srgbClr val="368BAB"/>
              </a:buClr>
              <a:buFont typeface="Wingdings" pitchFamily="2" charset="2"/>
              <a:buChar char="§"/>
            </a:pPr>
            <a:r>
              <a:rPr lang="es-ES_tradnl" sz="2000" b="1" dirty="0" smtClean="0">
                <a:solidFill>
                  <a:srgbClr val="002060"/>
                </a:solidFill>
              </a:rPr>
              <a:t>Considerar formas de uso eficaz de los recursos (VfM) en el país y/o mejorar el análisis específico de VfM </a:t>
            </a:r>
            <a:r>
              <a:rPr lang="es-ES_tradnl" sz="2000" dirty="0" smtClean="0">
                <a:solidFill>
                  <a:srgbClr val="002060"/>
                </a:solidFill>
              </a:rPr>
              <a:t>en todo el ciclo de vida de las propuestas (y al mismo tiempo considerar la carga de rendición de informes) por medio de:</a:t>
            </a:r>
          </a:p>
          <a:p>
            <a:pPr marL="800100" lvl="1" indent="-342900">
              <a:lnSpc>
                <a:spcPts val="2000"/>
              </a:lnSpc>
              <a:spcAft>
                <a:spcPts val="600"/>
              </a:spcAft>
              <a:buClr>
                <a:schemeClr val="bg2">
                  <a:lumMod val="75000"/>
                </a:schemeClr>
              </a:buClr>
              <a:buFont typeface="Arial" panose="020B0604020202020204" pitchFamily="34" charset="0"/>
              <a:buChar char="•"/>
            </a:pPr>
            <a:r>
              <a:rPr lang="es-ES_tradnl" sz="2000" dirty="0" smtClean="0">
                <a:solidFill>
                  <a:srgbClr val="002060"/>
                </a:solidFill>
              </a:rPr>
              <a:t>Recopilar y analizar datos de los resultados específicos de las subvenciones</a:t>
            </a:r>
          </a:p>
          <a:p>
            <a:pPr marL="800100" lvl="1" indent="-342900">
              <a:lnSpc>
                <a:spcPts val="2000"/>
              </a:lnSpc>
              <a:spcAft>
                <a:spcPts val="600"/>
              </a:spcAft>
              <a:buClr>
                <a:schemeClr val="bg2">
                  <a:lumMod val="75000"/>
                </a:schemeClr>
              </a:buClr>
              <a:buFont typeface="Arial" panose="020B0604020202020204" pitchFamily="34" charset="0"/>
              <a:buChar char="•"/>
            </a:pPr>
            <a:r>
              <a:rPr lang="es-ES_tradnl" sz="2000" dirty="0" smtClean="0">
                <a:solidFill>
                  <a:srgbClr val="002060"/>
                </a:solidFill>
              </a:rPr>
              <a:t> Mejores herramientas para captura de datos sub nacionales </a:t>
            </a:r>
          </a:p>
          <a:p>
            <a:pPr marL="800100" lvl="1" indent="-342900">
              <a:lnSpc>
                <a:spcPts val="2000"/>
              </a:lnSpc>
              <a:spcAft>
                <a:spcPts val="600"/>
              </a:spcAft>
              <a:buClr>
                <a:schemeClr val="bg2">
                  <a:lumMod val="75000"/>
                </a:schemeClr>
              </a:buClr>
              <a:buFont typeface="Arial" panose="020B0604020202020204" pitchFamily="34" charset="0"/>
              <a:buChar char="•"/>
            </a:pPr>
            <a:r>
              <a:rPr lang="es-ES_tradnl" sz="2000" dirty="0" smtClean="0">
                <a:solidFill>
                  <a:srgbClr val="002060"/>
                </a:solidFill>
              </a:rPr>
              <a:t>Crear metas de desempeño para abordar mejor el tema de equidad </a:t>
            </a:r>
          </a:p>
          <a:p>
            <a:pPr marL="800100" lvl="1" indent="-342900">
              <a:lnSpc>
                <a:spcPts val="2000"/>
              </a:lnSpc>
              <a:spcAft>
                <a:spcPts val="600"/>
              </a:spcAft>
              <a:buClr>
                <a:schemeClr val="bg2">
                  <a:lumMod val="75000"/>
                </a:schemeClr>
              </a:buClr>
              <a:buFont typeface="Arial" panose="020B0604020202020204" pitchFamily="34" charset="0"/>
              <a:buChar char="•"/>
            </a:pPr>
            <a:r>
              <a:rPr lang="es-ES_tradnl" sz="2000" dirty="0" smtClean="0">
                <a:solidFill>
                  <a:srgbClr val="002060"/>
                </a:solidFill>
              </a:rPr>
              <a:t>Requerir que los RP/países informen sobre tendencias en eficiencia y efectividad</a:t>
            </a:r>
            <a:endParaRPr lang="es-ES_tradnl" sz="2000" dirty="0">
              <a:solidFill>
                <a:srgbClr val="002060"/>
              </a:solidFill>
            </a:endParaRPr>
          </a:p>
        </p:txBody>
      </p:sp>
      <p:pic>
        <p:nvPicPr>
          <p:cNvPr id="7" name="Picture 6">
            <a:extLst>
              <a:ext uri="{FF2B5EF4-FFF2-40B4-BE49-F238E27FC236}">
                <a16:creationId xmlns="" xmlns:a16="http://schemas.microsoft.com/office/drawing/2014/main" id="{D8F6C968-831A-8F47-98EC-616768606C90}"/>
              </a:ext>
            </a:extLst>
          </p:cNvPr>
          <p:cNvPicPr>
            <a:picLocks noChangeAspect="1"/>
          </p:cNvPicPr>
          <p:nvPr/>
        </p:nvPicPr>
        <p:blipFill>
          <a:blip r:embed="rId3"/>
          <a:stretch>
            <a:fillRect/>
          </a:stretch>
        </p:blipFill>
        <p:spPr>
          <a:xfrm>
            <a:off x="419390" y="610478"/>
            <a:ext cx="566318" cy="389343"/>
          </a:xfrm>
          <a:prstGeom prst="rect">
            <a:avLst/>
          </a:prstGeom>
        </p:spPr>
      </p:pic>
    </p:spTree>
    <p:extLst>
      <p:ext uri="{BB962C8B-B14F-4D97-AF65-F5344CB8AC3E}">
        <p14:creationId xmlns:p14="http://schemas.microsoft.com/office/powerpoint/2010/main" val="36524136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 xmlns:a16="http://schemas.microsoft.com/office/drawing/2014/main" id="{3F0C8BB0-650E-C74E-A010-EAD57FF67F3B}"/>
              </a:ext>
            </a:extLst>
          </p:cNvPr>
          <p:cNvSpPr/>
          <p:nvPr/>
        </p:nvSpPr>
        <p:spPr>
          <a:xfrm>
            <a:off x="226388" y="283658"/>
            <a:ext cx="8581555" cy="1034799"/>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FEEBBD6E-77D5-D24B-8F46-06F241744556}"/>
              </a:ext>
            </a:extLst>
          </p:cNvPr>
          <p:cNvSpPr/>
          <p:nvPr/>
        </p:nvSpPr>
        <p:spPr>
          <a:xfrm>
            <a:off x="841180" y="585613"/>
            <a:ext cx="7083231" cy="430887"/>
          </a:xfrm>
          <a:prstGeom prst="rect">
            <a:avLst/>
          </a:prstGeom>
        </p:spPr>
        <p:txBody>
          <a:bodyPr wrap="square">
            <a:spAutoFit/>
          </a:bodyPr>
          <a:lstStyle/>
          <a:p>
            <a:r>
              <a:rPr lang="en-GB" sz="2200" b="1" dirty="0" smtClean="0">
                <a:solidFill>
                  <a:srgbClr val="BCE4D8"/>
                </a:solidFill>
              </a:rPr>
              <a:t>AGRADECIMIENTOS</a:t>
            </a:r>
            <a:endParaRPr lang="en-GB" sz="2200" b="1" dirty="0">
              <a:solidFill>
                <a:srgbClr val="BCE4D8"/>
              </a:solidFill>
            </a:endParaRPr>
          </a:p>
        </p:txBody>
      </p:sp>
      <p:sp>
        <p:nvSpPr>
          <p:cNvPr id="6" name="Rectangle 5">
            <a:extLst>
              <a:ext uri="{FF2B5EF4-FFF2-40B4-BE49-F238E27FC236}">
                <a16:creationId xmlns="" xmlns:a16="http://schemas.microsoft.com/office/drawing/2014/main" id="{A1D33AFA-899D-F145-BA0B-B7F7B2432331}"/>
              </a:ext>
            </a:extLst>
          </p:cNvPr>
          <p:cNvSpPr/>
          <p:nvPr/>
        </p:nvSpPr>
        <p:spPr>
          <a:xfrm>
            <a:off x="226389" y="1615420"/>
            <a:ext cx="8724428" cy="3631763"/>
          </a:xfrm>
          <a:prstGeom prst="rect">
            <a:avLst/>
          </a:prstGeom>
        </p:spPr>
        <p:txBody>
          <a:bodyPr wrap="square">
            <a:spAutoFit/>
          </a:bodyPr>
          <a:lstStyle/>
          <a:p>
            <a:pPr marL="342900" indent="-342900">
              <a:lnSpc>
                <a:spcPts val="2000"/>
              </a:lnSpc>
              <a:spcAft>
                <a:spcPts val="1200"/>
              </a:spcAft>
              <a:buClr>
                <a:srgbClr val="368BAB"/>
              </a:buClr>
              <a:buFont typeface="Wingdings" pitchFamily="2" charset="2"/>
              <a:buChar char="§"/>
            </a:pPr>
            <a:r>
              <a:rPr lang="es-ES_tradnl" sz="2000" b="1" dirty="0" smtClean="0">
                <a:solidFill>
                  <a:srgbClr val="002060"/>
                </a:solidFill>
              </a:rPr>
              <a:t>Autoridades de Salud en los 8 países</a:t>
            </a:r>
          </a:p>
          <a:p>
            <a:pPr marL="342900" indent="-342900">
              <a:lnSpc>
                <a:spcPts val="2000"/>
              </a:lnSpc>
              <a:spcAft>
                <a:spcPts val="1200"/>
              </a:spcAft>
              <a:buClr>
                <a:srgbClr val="368BAB"/>
              </a:buClr>
              <a:buFont typeface="Wingdings" pitchFamily="2" charset="2"/>
              <a:buChar char="§"/>
            </a:pPr>
            <a:r>
              <a:rPr lang="es-ES_tradnl" sz="2000" b="1" dirty="0" smtClean="0">
                <a:solidFill>
                  <a:srgbClr val="002060"/>
                </a:solidFill>
              </a:rPr>
              <a:t>Mecanismos de Coordinación de País, Receptores Principales, Sub Receptores</a:t>
            </a:r>
          </a:p>
          <a:p>
            <a:pPr marL="342900" indent="-342900">
              <a:lnSpc>
                <a:spcPts val="2000"/>
              </a:lnSpc>
              <a:spcAft>
                <a:spcPts val="1200"/>
              </a:spcAft>
              <a:buClr>
                <a:srgbClr val="368BAB"/>
              </a:buClr>
              <a:buFont typeface="Wingdings" pitchFamily="2" charset="2"/>
              <a:buChar char="§"/>
            </a:pPr>
            <a:r>
              <a:rPr lang="es-ES_tradnl" sz="2000" b="1" dirty="0" smtClean="0">
                <a:solidFill>
                  <a:srgbClr val="002060"/>
                </a:solidFill>
              </a:rPr>
              <a:t>Programas Nacionales de VIH, TB, y Malaria</a:t>
            </a:r>
          </a:p>
          <a:p>
            <a:pPr marL="342900" indent="-342900">
              <a:lnSpc>
                <a:spcPts val="2000"/>
              </a:lnSpc>
              <a:spcAft>
                <a:spcPts val="1200"/>
              </a:spcAft>
              <a:buClr>
                <a:srgbClr val="368BAB"/>
              </a:buClr>
              <a:buFont typeface="Wingdings" pitchFamily="2" charset="2"/>
              <a:buChar char="§"/>
            </a:pPr>
            <a:r>
              <a:rPr lang="es-ES_tradnl" sz="2000" b="1" dirty="0" smtClean="0">
                <a:solidFill>
                  <a:srgbClr val="002060"/>
                </a:solidFill>
              </a:rPr>
              <a:t>Panel Asesor de Alto Nivel</a:t>
            </a:r>
          </a:p>
          <a:p>
            <a:pPr marL="342900" indent="-342900">
              <a:lnSpc>
                <a:spcPts val="2000"/>
              </a:lnSpc>
              <a:spcAft>
                <a:spcPts val="1200"/>
              </a:spcAft>
              <a:buClr>
                <a:srgbClr val="368BAB"/>
              </a:buClr>
              <a:buFont typeface="Wingdings" pitchFamily="2" charset="2"/>
              <a:buChar char="§"/>
            </a:pPr>
            <a:r>
              <a:rPr lang="es-ES_tradnl" sz="2000" b="1" dirty="0" smtClean="0">
                <a:solidFill>
                  <a:srgbClr val="002060"/>
                </a:solidFill>
              </a:rPr>
              <a:t>Actores Principales de la Respuesta Nacional</a:t>
            </a:r>
          </a:p>
          <a:p>
            <a:pPr marL="342900" indent="-342900">
              <a:lnSpc>
                <a:spcPts val="2000"/>
              </a:lnSpc>
              <a:spcAft>
                <a:spcPts val="1200"/>
              </a:spcAft>
              <a:buClr>
                <a:srgbClr val="368BAB"/>
              </a:buClr>
              <a:buFont typeface="Wingdings" pitchFamily="2" charset="2"/>
              <a:buChar char="§"/>
            </a:pPr>
            <a:r>
              <a:rPr lang="es-ES_tradnl" sz="2000" b="1" dirty="0" smtClean="0">
                <a:solidFill>
                  <a:srgbClr val="002060"/>
                </a:solidFill>
              </a:rPr>
              <a:t>Cooperación Internacional en cada País</a:t>
            </a:r>
          </a:p>
          <a:p>
            <a:pPr marL="342900" indent="-342900">
              <a:lnSpc>
                <a:spcPts val="2000"/>
              </a:lnSpc>
              <a:spcAft>
                <a:spcPts val="1200"/>
              </a:spcAft>
              <a:buClr>
                <a:srgbClr val="368BAB"/>
              </a:buClr>
              <a:buFont typeface="Wingdings" pitchFamily="2" charset="2"/>
              <a:buChar char="§"/>
            </a:pPr>
            <a:r>
              <a:rPr lang="es-ES_tradnl" sz="2000" b="1" dirty="0" smtClean="0">
                <a:solidFill>
                  <a:srgbClr val="002060"/>
                </a:solidFill>
              </a:rPr>
              <a:t>Equipo de País (Portafolio) de Fondo Mundial </a:t>
            </a:r>
          </a:p>
          <a:p>
            <a:pPr marL="342900" indent="-342900">
              <a:lnSpc>
                <a:spcPts val="2000"/>
              </a:lnSpc>
              <a:spcAft>
                <a:spcPts val="1200"/>
              </a:spcAft>
              <a:buClr>
                <a:srgbClr val="368BAB"/>
              </a:buClr>
              <a:buFont typeface="Wingdings" pitchFamily="2" charset="2"/>
              <a:buChar char="§"/>
            </a:pPr>
            <a:endParaRPr lang="es-ES_tradnl" sz="2000" b="1" dirty="0" smtClean="0">
              <a:solidFill>
                <a:srgbClr val="002060"/>
              </a:solidFill>
            </a:endParaRPr>
          </a:p>
          <a:p>
            <a:pPr marL="342900" indent="-342900">
              <a:lnSpc>
                <a:spcPts val="2000"/>
              </a:lnSpc>
              <a:spcAft>
                <a:spcPts val="1200"/>
              </a:spcAft>
              <a:buClr>
                <a:srgbClr val="368BAB"/>
              </a:buClr>
              <a:buFont typeface="Wingdings" pitchFamily="2" charset="2"/>
              <a:buChar char="§"/>
            </a:pPr>
            <a:endParaRPr lang="es-ES_tradnl" sz="2000" b="1" dirty="0" smtClean="0">
              <a:solidFill>
                <a:srgbClr val="002060"/>
              </a:solidFill>
            </a:endParaRPr>
          </a:p>
        </p:txBody>
      </p:sp>
    </p:spTree>
    <p:extLst>
      <p:ext uri="{BB962C8B-B14F-4D97-AF65-F5344CB8AC3E}">
        <p14:creationId xmlns:p14="http://schemas.microsoft.com/office/powerpoint/2010/main" val="2413893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 xmlns:a16="http://schemas.microsoft.com/office/drawing/2014/main" id="{44533BAD-C3EE-4C4D-A206-CEA277A91A64}"/>
                  </a:ext>
                </a:extLst>
              </p14:cNvPr>
              <p14:cNvContentPartPr/>
              <p14:nvPr/>
            </p14:nvContentPartPr>
            <p14:xfrm>
              <a:off x="5953598" y="1306546"/>
              <a:ext cx="270" cy="270"/>
            </p14:xfrm>
          </p:contentPart>
        </mc:Choice>
        <mc:Fallback xmlns="">
          <p:pic>
            <p:nvPicPr>
              <p:cNvPr id="6" name="Ink 5">
                <a:extLst>
                  <a:ext uri="{FF2B5EF4-FFF2-40B4-BE49-F238E27FC236}">
                    <a16:creationId xmlns:a16="http://schemas.microsoft.com/office/drawing/2014/main" id="{44533BAD-C3EE-4C4D-A206-CEA277A91A64}"/>
                  </a:ext>
                </a:extLst>
              </p:cNvPr>
              <p:cNvPicPr/>
              <p:nvPr/>
            </p:nvPicPr>
            <p:blipFill>
              <a:blip r:embed="rId5"/>
              <a:stretch>
                <a:fillRect/>
              </a:stretch>
            </p:blipFill>
            <p:spPr>
              <a:xfrm>
                <a:off x="5946848" y="1299796"/>
                <a:ext cx="13500" cy="13500"/>
              </a:xfrm>
              <a:prstGeom prst="rect">
                <a:avLst/>
              </a:prstGeom>
            </p:spPr>
          </p:pic>
        </mc:Fallback>
      </mc:AlternateContent>
      <p:sp>
        <p:nvSpPr>
          <p:cNvPr id="21" name="TextBox 20">
            <a:extLst>
              <a:ext uri="{FF2B5EF4-FFF2-40B4-BE49-F238E27FC236}">
                <a16:creationId xmlns="" xmlns:a16="http://schemas.microsoft.com/office/drawing/2014/main" id="{21FC3057-E6DB-4D73-A8BD-F514854DDC48}"/>
              </a:ext>
            </a:extLst>
          </p:cNvPr>
          <p:cNvSpPr txBox="1"/>
          <p:nvPr/>
        </p:nvSpPr>
        <p:spPr>
          <a:xfrm>
            <a:off x="67996" y="844881"/>
            <a:ext cx="8685252" cy="923330"/>
          </a:xfrm>
          <a:prstGeom prst="rect">
            <a:avLst/>
          </a:prstGeom>
          <a:noFill/>
        </p:spPr>
        <p:txBody>
          <a:bodyPr wrap="square" rtlCol="0">
            <a:spAutoFit/>
          </a:bodyPr>
          <a:lstStyle/>
          <a:p>
            <a:pPr algn="ctr"/>
            <a:r>
              <a:rPr lang="es-ES_tradnl" sz="2700" b="1" dirty="0" smtClean="0">
                <a:solidFill>
                  <a:schemeClr val="accent1">
                    <a:lumMod val="50000"/>
                  </a:schemeClr>
                </a:solidFill>
              </a:rPr>
              <a:t>Características del Portafolio de la EPP y Presupuesto de las Subvenciones 2018-2020</a:t>
            </a:r>
            <a:endParaRPr lang="es-ES_tradnl" sz="2700" b="1" dirty="0">
              <a:solidFill>
                <a:schemeClr val="accent1">
                  <a:lumMod val="50000"/>
                </a:schemeClr>
              </a:solidFill>
            </a:endParaRPr>
          </a:p>
        </p:txBody>
      </p:sp>
      <p:pic>
        <p:nvPicPr>
          <p:cNvPr id="23" name="Picture 22">
            <a:extLst>
              <a:ext uri="{FF2B5EF4-FFF2-40B4-BE49-F238E27FC236}">
                <a16:creationId xmlns="" xmlns:a16="http://schemas.microsoft.com/office/drawing/2014/main" id="{CD78405B-59A2-4BC3-BBDF-DBD9CFE5C497}"/>
              </a:ext>
            </a:extLst>
          </p:cNvPr>
          <p:cNvPicPr>
            <a:picLocks noChangeAspect="1"/>
          </p:cNvPicPr>
          <p:nvPr/>
        </p:nvPicPr>
        <p:blipFill rotWithShape="1">
          <a:blip r:embed="rId6"/>
          <a:srcRect l="30718" t="10937" r="50083" b="13202"/>
          <a:stretch/>
        </p:blipFill>
        <p:spPr>
          <a:xfrm>
            <a:off x="67996" y="1782174"/>
            <a:ext cx="1755514" cy="3492562"/>
          </a:xfrm>
          <a:prstGeom prst="rect">
            <a:avLst/>
          </a:prstGeom>
          <a:ln>
            <a:solidFill>
              <a:schemeClr val="bg2">
                <a:lumMod val="90000"/>
              </a:schemeClr>
            </a:solidFill>
          </a:ln>
        </p:spPr>
      </p:pic>
      <p:pic>
        <p:nvPicPr>
          <p:cNvPr id="24" name="Picture 23">
            <a:extLst>
              <a:ext uri="{FF2B5EF4-FFF2-40B4-BE49-F238E27FC236}">
                <a16:creationId xmlns="" xmlns:a16="http://schemas.microsoft.com/office/drawing/2014/main" id="{7F28F877-7EF2-4EDE-BE16-26B2383B5082}"/>
              </a:ext>
            </a:extLst>
          </p:cNvPr>
          <p:cNvPicPr>
            <a:picLocks noChangeAspect="1"/>
          </p:cNvPicPr>
          <p:nvPr/>
        </p:nvPicPr>
        <p:blipFill rotWithShape="1">
          <a:blip r:embed="rId7"/>
          <a:srcRect l="21512" t="25867" r="23721" b="21940"/>
          <a:stretch/>
        </p:blipFill>
        <p:spPr>
          <a:xfrm>
            <a:off x="1865256" y="1782174"/>
            <a:ext cx="7278744" cy="3492562"/>
          </a:xfrm>
          <a:prstGeom prst="rect">
            <a:avLst/>
          </a:prstGeom>
          <a:ln>
            <a:solidFill>
              <a:schemeClr val="bg2">
                <a:lumMod val="90000"/>
              </a:schemeClr>
            </a:solidFill>
          </a:ln>
        </p:spPr>
      </p:pic>
      <p:sp>
        <p:nvSpPr>
          <p:cNvPr id="25" name="TextBox 24">
            <a:extLst>
              <a:ext uri="{FF2B5EF4-FFF2-40B4-BE49-F238E27FC236}">
                <a16:creationId xmlns="" xmlns:a16="http://schemas.microsoft.com/office/drawing/2014/main" id="{3433F127-54E8-496E-8240-C318587DC945}"/>
              </a:ext>
            </a:extLst>
          </p:cNvPr>
          <p:cNvSpPr txBox="1"/>
          <p:nvPr/>
        </p:nvSpPr>
        <p:spPr>
          <a:xfrm>
            <a:off x="2663578" y="1805220"/>
            <a:ext cx="1404333" cy="1177245"/>
          </a:xfrm>
          <a:prstGeom prst="rect">
            <a:avLst/>
          </a:prstGeom>
          <a:solidFill>
            <a:srgbClr val="BCE4D8"/>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sz="1200" b="1" dirty="0" smtClean="0">
                <a:solidFill>
                  <a:schemeClr val="accent1">
                    <a:lumMod val="50000"/>
                  </a:schemeClr>
                </a:solidFill>
              </a:rPr>
              <a:t>Sudán </a:t>
            </a:r>
            <a:r>
              <a:rPr lang="es-ES_tradnl" sz="975" i="1" dirty="0" smtClean="0">
                <a:solidFill>
                  <a:schemeClr val="accent1">
                    <a:lumMod val="50000"/>
                  </a:schemeClr>
                </a:solidFill>
              </a:rPr>
              <a:t>(Ingreso Mediano Bajo IMB)</a:t>
            </a:r>
          </a:p>
          <a:p>
            <a:pPr marL="102870" indent="-102870">
              <a:buFont typeface="Arial" panose="020B0604020202020204" pitchFamily="34" charset="0"/>
              <a:buChar char="•"/>
            </a:pPr>
            <a:r>
              <a:rPr lang="es-ES_tradnl" sz="975" dirty="0" smtClean="0">
                <a:solidFill>
                  <a:schemeClr val="accent1">
                    <a:lumMod val="50000"/>
                  </a:schemeClr>
                </a:solidFill>
              </a:rPr>
              <a:t>Portafolio de alto impacto </a:t>
            </a:r>
          </a:p>
          <a:p>
            <a:pPr marL="102870" indent="-102870">
              <a:buFont typeface="Arial" panose="020B0604020202020204" pitchFamily="34" charset="0"/>
              <a:buChar char="•"/>
            </a:pPr>
            <a:r>
              <a:rPr lang="es-ES_tradnl" sz="975" dirty="0" smtClean="0">
                <a:solidFill>
                  <a:schemeClr val="accent1">
                    <a:lumMod val="50000"/>
                  </a:schemeClr>
                </a:solidFill>
              </a:rPr>
              <a:t>Total subvenciones: </a:t>
            </a:r>
            <a:r>
              <a:rPr lang="es-ES_tradnl" sz="975" u="sng" dirty="0" smtClean="0">
                <a:solidFill>
                  <a:schemeClr val="accent1">
                    <a:lumMod val="50000"/>
                  </a:schemeClr>
                </a:solidFill>
              </a:rPr>
              <a:t>$128.4 m </a:t>
            </a:r>
          </a:p>
          <a:p>
            <a:pPr marL="102870" indent="-102870">
              <a:buFont typeface="Arial" panose="020B0604020202020204" pitchFamily="34" charset="0"/>
              <a:buChar char="•"/>
            </a:pPr>
            <a:r>
              <a:rPr lang="en-GB" sz="975" dirty="0" smtClean="0">
                <a:solidFill>
                  <a:schemeClr val="accent1">
                    <a:lumMod val="50000"/>
                  </a:schemeClr>
                </a:solidFill>
              </a:rPr>
              <a:t>COE </a:t>
            </a:r>
            <a:endParaRPr lang="en-GB" sz="975" dirty="0">
              <a:solidFill>
                <a:schemeClr val="accent1">
                  <a:lumMod val="50000"/>
                </a:schemeClr>
              </a:solidFill>
            </a:endParaRPr>
          </a:p>
        </p:txBody>
      </p:sp>
      <p:sp>
        <p:nvSpPr>
          <p:cNvPr id="26" name="TextBox 25">
            <a:extLst>
              <a:ext uri="{FF2B5EF4-FFF2-40B4-BE49-F238E27FC236}">
                <a16:creationId xmlns="" xmlns:a16="http://schemas.microsoft.com/office/drawing/2014/main" id="{534B20F5-4470-42E2-B5A0-7996818F50D1}"/>
              </a:ext>
            </a:extLst>
          </p:cNvPr>
          <p:cNvSpPr txBox="1"/>
          <p:nvPr/>
        </p:nvSpPr>
        <p:spPr>
          <a:xfrm>
            <a:off x="6386641" y="1868998"/>
            <a:ext cx="1404334" cy="1015663"/>
          </a:xfrm>
          <a:prstGeom prst="rect">
            <a:avLst/>
          </a:prstGeom>
          <a:solidFill>
            <a:srgbClr val="BCE4D8"/>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sz="1125" b="1" dirty="0" smtClean="0">
                <a:solidFill>
                  <a:schemeClr val="accent1">
                    <a:lumMod val="50000"/>
                  </a:schemeClr>
                </a:solidFill>
              </a:rPr>
              <a:t>Myanmar (</a:t>
            </a:r>
            <a:r>
              <a:rPr lang="es-ES_tradnl" sz="975" i="1" dirty="0" smtClean="0">
                <a:solidFill>
                  <a:schemeClr val="accent1">
                    <a:lumMod val="50000"/>
                  </a:schemeClr>
                </a:solidFill>
              </a:rPr>
              <a:t>IMB Bajo)</a:t>
            </a:r>
          </a:p>
          <a:p>
            <a:pPr marL="102870" indent="-102870">
              <a:buFont typeface="Arial" panose="020B0604020202020204" pitchFamily="34" charset="0"/>
              <a:buChar char="•"/>
            </a:pPr>
            <a:r>
              <a:rPr lang="es-ES_tradnl" sz="975" dirty="0" smtClean="0">
                <a:solidFill>
                  <a:schemeClr val="accent1">
                    <a:lumMod val="50000"/>
                  </a:schemeClr>
                </a:solidFill>
              </a:rPr>
              <a:t>Portafolio de alto impacto </a:t>
            </a:r>
          </a:p>
          <a:p>
            <a:pPr marL="102870" indent="-102870">
              <a:buFont typeface="Arial" panose="020B0604020202020204" pitchFamily="34" charset="0"/>
              <a:buChar char="•"/>
            </a:pPr>
            <a:r>
              <a:rPr lang="es-ES_tradnl" sz="975" dirty="0" smtClean="0">
                <a:solidFill>
                  <a:schemeClr val="accent1">
                    <a:lumMod val="50000"/>
                  </a:schemeClr>
                </a:solidFill>
              </a:rPr>
              <a:t>Total subvenciones</a:t>
            </a:r>
            <a:r>
              <a:rPr lang="en-GB" sz="975" dirty="0" smtClean="0">
                <a:solidFill>
                  <a:schemeClr val="accent1">
                    <a:lumMod val="50000"/>
                  </a:schemeClr>
                </a:solidFill>
              </a:rPr>
              <a:t>: </a:t>
            </a:r>
            <a:r>
              <a:rPr lang="en-GB" sz="975" u="sng" dirty="0">
                <a:solidFill>
                  <a:schemeClr val="accent1">
                    <a:lumMod val="50000"/>
                  </a:schemeClr>
                </a:solidFill>
              </a:rPr>
              <a:t>$321.5m</a:t>
            </a:r>
          </a:p>
          <a:p>
            <a:pPr marL="102870" indent="-102870">
              <a:buFont typeface="Arial" panose="020B0604020202020204" pitchFamily="34" charset="0"/>
              <a:buChar char="•"/>
            </a:pPr>
            <a:r>
              <a:rPr lang="en-GB" sz="975" dirty="0">
                <a:solidFill>
                  <a:schemeClr val="accent1">
                    <a:lumMod val="50000"/>
                  </a:schemeClr>
                </a:solidFill>
              </a:rPr>
              <a:t>Matching funds </a:t>
            </a:r>
          </a:p>
        </p:txBody>
      </p:sp>
      <p:sp>
        <p:nvSpPr>
          <p:cNvPr id="27" name="TextBox 26">
            <a:extLst>
              <a:ext uri="{FF2B5EF4-FFF2-40B4-BE49-F238E27FC236}">
                <a16:creationId xmlns="" xmlns:a16="http://schemas.microsoft.com/office/drawing/2014/main" id="{E3722248-1E60-4D76-9BFA-D001A4241D72}"/>
              </a:ext>
            </a:extLst>
          </p:cNvPr>
          <p:cNvSpPr txBox="1"/>
          <p:nvPr/>
        </p:nvSpPr>
        <p:spPr>
          <a:xfrm>
            <a:off x="7513608" y="3114547"/>
            <a:ext cx="1557407" cy="1015663"/>
          </a:xfrm>
          <a:prstGeom prst="rect">
            <a:avLst/>
          </a:prstGeom>
          <a:solidFill>
            <a:srgbClr val="BCE4D8"/>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sz="1125" b="1" dirty="0" err="1" smtClean="0">
                <a:solidFill>
                  <a:schemeClr val="accent1">
                    <a:lumMod val="50000"/>
                  </a:schemeClr>
                </a:solidFill>
              </a:rPr>
              <a:t>Cambodia</a:t>
            </a:r>
            <a:r>
              <a:rPr lang="es-ES_tradnl" sz="1125" b="1" dirty="0" smtClean="0">
                <a:solidFill>
                  <a:schemeClr val="accent1">
                    <a:lumMod val="50000"/>
                  </a:schemeClr>
                </a:solidFill>
              </a:rPr>
              <a:t> </a:t>
            </a:r>
            <a:r>
              <a:rPr lang="es-ES_tradnl" sz="975" i="1" dirty="0" smtClean="0">
                <a:solidFill>
                  <a:schemeClr val="accent1">
                    <a:lumMod val="50000"/>
                  </a:schemeClr>
                </a:solidFill>
              </a:rPr>
              <a:t>( Ingreso Mediano Bajo-*IMB Bajo)</a:t>
            </a:r>
            <a:endParaRPr lang="es-ES_tradnl" sz="975" b="1" i="1" dirty="0" smtClean="0">
              <a:solidFill>
                <a:schemeClr val="accent1">
                  <a:lumMod val="50000"/>
                </a:schemeClr>
              </a:solidFill>
            </a:endParaRPr>
          </a:p>
          <a:p>
            <a:pPr marL="102870" indent="-102870">
              <a:buFont typeface="Arial" panose="020B0604020202020204" pitchFamily="34" charset="0"/>
              <a:buChar char="•"/>
            </a:pPr>
            <a:r>
              <a:rPr lang="es-ES_tradnl" sz="975" dirty="0" smtClean="0">
                <a:solidFill>
                  <a:schemeClr val="accent1">
                    <a:lumMod val="50000"/>
                  </a:schemeClr>
                </a:solidFill>
              </a:rPr>
              <a:t>Portafolio de alto impacto </a:t>
            </a:r>
          </a:p>
          <a:p>
            <a:pPr marL="102870" indent="-102870">
              <a:buFont typeface="Arial" panose="020B0604020202020204" pitchFamily="34" charset="0"/>
              <a:buChar char="•"/>
            </a:pPr>
            <a:r>
              <a:rPr lang="es-ES_tradnl" sz="975" dirty="0" smtClean="0">
                <a:solidFill>
                  <a:schemeClr val="accent1">
                    <a:lumMod val="50000"/>
                  </a:schemeClr>
                </a:solidFill>
              </a:rPr>
              <a:t>Total subvenciones:</a:t>
            </a:r>
            <a:r>
              <a:rPr lang="en-GB" sz="975" dirty="0" smtClean="0">
                <a:solidFill>
                  <a:schemeClr val="accent1">
                    <a:lumMod val="50000"/>
                  </a:schemeClr>
                </a:solidFill>
              </a:rPr>
              <a:t> </a:t>
            </a:r>
            <a:r>
              <a:rPr lang="en-GB" sz="975" u="sng" dirty="0">
                <a:solidFill>
                  <a:schemeClr val="accent1">
                    <a:lumMod val="50000"/>
                  </a:schemeClr>
                </a:solidFill>
              </a:rPr>
              <a:t>$98.4 m</a:t>
            </a:r>
          </a:p>
        </p:txBody>
      </p:sp>
      <p:sp>
        <p:nvSpPr>
          <p:cNvPr id="28" name="TextBox 27">
            <a:extLst>
              <a:ext uri="{FF2B5EF4-FFF2-40B4-BE49-F238E27FC236}">
                <a16:creationId xmlns="" xmlns:a16="http://schemas.microsoft.com/office/drawing/2014/main" id="{37189E21-05B4-4A0B-8A81-699C75EFCD85}"/>
              </a:ext>
            </a:extLst>
          </p:cNvPr>
          <p:cNvSpPr txBox="1"/>
          <p:nvPr/>
        </p:nvSpPr>
        <p:spPr>
          <a:xfrm>
            <a:off x="4953590" y="2542357"/>
            <a:ext cx="1480904" cy="1615827"/>
          </a:xfrm>
          <a:prstGeom prst="rect">
            <a:avLst/>
          </a:prstGeom>
          <a:solidFill>
            <a:srgbClr val="BCE4D8"/>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125" b="1" dirty="0">
                <a:solidFill>
                  <a:schemeClr val="accent1">
                    <a:lumMod val="50000"/>
                  </a:schemeClr>
                </a:solidFill>
              </a:rPr>
              <a:t>Uganda </a:t>
            </a:r>
            <a:r>
              <a:rPr lang="en-GB" sz="975" i="1" dirty="0" smtClean="0">
                <a:solidFill>
                  <a:schemeClr val="accent1">
                    <a:lumMod val="50000"/>
                  </a:schemeClr>
                </a:solidFill>
              </a:rPr>
              <a:t>(IB)</a:t>
            </a:r>
            <a:endParaRPr lang="en-GB" sz="975" i="1" dirty="0">
              <a:solidFill>
                <a:schemeClr val="accent1">
                  <a:lumMod val="50000"/>
                </a:schemeClr>
              </a:solidFill>
            </a:endParaRPr>
          </a:p>
          <a:p>
            <a:pPr marL="102870" indent="-102870">
              <a:buFont typeface="Arial" panose="020B0604020202020204" pitchFamily="34" charset="0"/>
              <a:buChar char="•"/>
            </a:pPr>
            <a:r>
              <a:rPr lang="es-ES_tradnl" sz="975" dirty="0">
                <a:solidFill>
                  <a:schemeClr val="accent1">
                    <a:lumMod val="50000"/>
                  </a:schemeClr>
                </a:solidFill>
              </a:rPr>
              <a:t>Portafolio de alto impacto </a:t>
            </a:r>
          </a:p>
          <a:p>
            <a:pPr marL="102870" indent="-102870">
              <a:buFont typeface="Arial" panose="020B0604020202020204" pitchFamily="34" charset="0"/>
              <a:buChar char="•"/>
            </a:pPr>
            <a:r>
              <a:rPr lang="es-ES_tradnl" sz="975" dirty="0">
                <a:solidFill>
                  <a:schemeClr val="accent1">
                    <a:lumMod val="50000"/>
                  </a:schemeClr>
                </a:solidFill>
              </a:rPr>
              <a:t>Total subvenciones</a:t>
            </a:r>
            <a:r>
              <a:rPr lang="en-GB" sz="975" dirty="0" smtClean="0">
                <a:solidFill>
                  <a:schemeClr val="accent1">
                    <a:lumMod val="50000"/>
                  </a:schemeClr>
                </a:solidFill>
              </a:rPr>
              <a:t>: </a:t>
            </a:r>
            <a:r>
              <a:rPr lang="en-GB" sz="975" u="sng" dirty="0" smtClean="0">
                <a:solidFill>
                  <a:schemeClr val="accent1">
                    <a:lumMod val="50000"/>
                  </a:schemeClr>
                </a:solidFill>
              </a:rPr>
              <a:t>$</a:t>
            </a:r>
            <a:r>
              <a:rPr lang="es-ES_tradnl" sz="975" u="sng" dirty="0" smtClean="0">
                <a:solidFill>
                  <a:schemeClr val="accent1">
                    <a:lumMod val="50000"/>
                  </a:schemeClr>
                </a:solidFill>
              </a:rPr>
              <a:t>478 m</a:t>
            </a:r>
          </a:p>
          <a:p>
            <a:pPr marL="171450" indent="-171450">
              <a:buFont typeface="Arial"/>
              <a:buChar char="•"/>
            </a:pPr>
            <a:r>
              <a:rPr lang="es-ES_tradnl" sz="975" dirty="0" smtClean="0">
                <a:solidFill>
                  <a:schemeClr val="accent1">
                    <a:lumMod val="50000"/>
                  </a:schemeClr>
                </a:solidFill>
              </a:rPr>
              <a:t>País prioritario AMMJ</a:t>
            </a:r>
          </a:p>
          <a:p>
            <a:pPr marL="171450" indent="-171450">
              <a:buFont typeface="Arial"/>
              <a:buChar char="•"/>
            </a:pPr>
            <a:r>
              <a:rPr lang="es-ES_tradnl" sz="975" dirty="0" smtClean="0">
                <a:solidFill>
                  <a:schemeClr val="accent1">
                    <a:lumMod val="50000"/>
                  </a:schemeClr>
                </a:solidFill>
              </a:rPr>
              <a:t>Apoyo intensivo a los DDHH (3 epidemias)</a:t>
            </a:r>
          </a:p>
          <a:p>
            <a:pPr marL="102870" indent="-102870">
              <a:buFont typeface="Arial" panose="020B0604020202020204" pitchFamily="34" charset="0"/>
              <a:buChar char="•"/>
            </a:pPr>
            <a:r>
              <a:rPr lang="es-ES_tradnl" sz="975" dirty="0" smtClean="0">
                <a:solidFill>
                  <a:schemeClr val="accent1">
                    <a:lumMod val="50000"/>
                  </a:schemeClr>
                </a:solidFill>
              </a:rPr>
              <a:t>   </a:t>
            </a:r>
            <a:r>
              <a:rPr lang="es-ES_tradnl" sz="975" dirty="0" err="1" smtClean="0">
                <a:solidFill>
                  <a:schemeClr val="accent1">
                    <a:lumMod val="50000"/>
                  </a:schemeClr>
                </a:solidFill>
              </a:rPr>
              <a:t>Matching</a:t>
            </a:r>
            <a:r>
              <a:rPr lang="es-ES_tradnl" sz="975" dirty="0" smtClean="0">
                <a:solidFill>
                  <a:schemeClr val="accent1">
                    <a:lumMod val="50000"/>
                  </a:schemeClr>
                </a:solidFill>
              </a:rPr>
              <a:t> </a:t>
            </a:r>
            <a:r>
              <a:rPr lang="es-ES_tradnl" sz="975" dirty="0" err="1" smtClean="0">
                <a:solidFill>
                  <a:schemeClr val="accent1">
                    <a:lumMod val="50000"/>
                  </a:schemeClr>
                </a:solidFill>
              </a:rPr>
              <a:t>funds</a:t>
            </a:r>
            <a:endParaRPr lang="es-ES_tradnl" sz="975" dirty="0" smtClean="0">
              <a:solidFill>
                <a:schemeClr val="accent1">
                  <a:lumMod val="50000"/>
                </a:schemeClr>
              </a:solidFill>
            </a:endParaRPr>
          </a:p>
          <a:p>
            <a:pPr marL="171450" indent="-171450">
              <a:buFont typeface="Arial"/>
              <a:buChar char="•"/>
            </a:pPr>
            <a:r>
              <a:rPr lang="es-ES_tradnl" sz="975" dirty="0" smtClean="0">
                <a:solidFill>
                  <a:schemeClr val="accent1">
                    <a:lumMod val="50000"/>
                  </a:schemeClr>
                </a:solidFill>
              </a:rPr>
              <a:t>CCM </a:t>
            </a:r>
            <a:r>
              <a:rPr lang="es-ES_tradnl" sz="975" dirty="0" err="1" smtClean="0">
                <a:solidFill>
                  <a:schemeClr val="accent1">
                    <a:lumMod val="50000"/>
                  </a:schemeClr>
                </a:solidFill>
              </a:rPr>
              <a:t>evolution</a:t>
            </a:r>
            <a:r>
              <a:rPr lang="es-ES_tradnl" sz="975" dirty="0" smtClean="0">
                <a:solidFill>
                  <a:schemeClr val="accent1">
                    <a:lumMod val="50000"/>
                  </a:schemeClr>
                </a:solidFill>
              </a:rPr>
              <a:t> </a:t>
            </a:r>
            <a:endParaRPr lang="es-ES_tradnl" sz="975" dirty="0">
              <a:solidFill>
                <a:schemeClr val="accent1">
                  <a:lumMod val="50000"/>
                </a:schemeClr>
              </a:solidFill>
            </a:endParaRPr>
          </a:p>
        </p:txBody>
      </p:sp>
      <p:sp>
        <p:nvSpPr>
          <p:cNvPr id="29" name="TextBox 28">
            <a:extLst>
              <a:ext uri="{FF2B5EF4-FFF2-40B4-BE49-F238E27FC236}">
                <a16:creationId xmlns="" xmlns:a16="http://schemas.microsoft.com/office/drawing/2014/main" id="{176B5023-179F-4518-B0B6-419120DEA0F9}"/>
              </a:ext>
            </a:extLst>
          </p:cNvPr>
          <p:cNvSpPr txBox="1"/>
          <p:nvPr/>
        </p:nvSpPr>
        <p:spPr>
          <a:xfrm>
            <a:off x="4914926" y="4483039"/>
            <a:ext cx="1480904" cy="1765868"/>
          </a:xfrm>
          <a:prstGeom prst="rect">
            <a:avLst/>
          </a:prstGeom>
          <a:solidFill>
            <a:srgbClr val="BCE4D8"/>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125" b="1" dirty="0">
                <a:solidFill>
                  <a:schemeClr val="accent1">
                    <a:lumMod val="50000"/>
                  </a:schemeClr>
                </a:solidFill>
              </a:rPr>
              <a:t>Mozambique </a:t>
            </a:r>
            <a:r>
              <a:rPr lang="en-GB" sz="975" i="1" dirty="0" smtClean="0">
                <a:solidFill>
                  <a:schemeClr val="accent1">
                    <a:lumMod val="50000"/>
                  </a:schemeClr>
                </a:solidFill>
              </a:rPr>
              <a:t>(IB) </a:t>
            </a:r>
            <a:endParaRPr lang="en-GB" sz="975" i="1" dirty="0">
              <a:solidFill>
                <a:schemeClr val="accent1">
                  <a:lumMod val="50000"/>
                </a:schemeClr>
              </a:solidFill>
            </a:endParaRPr>
          </a:p>
          <a:p>
            <a:pPr marL="102870" indent="-102870">
              <a:buFont typeface="Arial" panose="020B0604020202020204" pitchFamily="34" charset="0"/>
              <a:buChar char="•"/>
            </a:pPr>
            <a:r>
              <a:rPr lang="es-ES_tradnl" sz="975" dirty="0">
                <a:solidFill>
                  <a:schemeClr val="accent1">
                    <a:lumMod val="50000"/>
                  </a:schemeClr>
                </a:solidFill>
              </a:rPr>
              <a:t>Portafolio de alto impacto </a:t>
            </a:r>
          </a:p>
          <a:p>
            <a:pPr marL="102870" indent="-102870">
              <a:buFont typeface="Arial" panose="020B0604020202020204" pitchFamily="34" charset="0"/>
              <a:buChar char="•"/>
            </a:pPr>
            <a:r>
              <a:rPr lang="es-ES_tradnl" sz="975" dirty="0" smtClean="0">
                <a:solidFill>
                  <a:schemeClr val="accent1">
                    <a:lumMod val="50000"/>
                  </a:schemeClr>
                </a:solidFill>
              </a:rPr>
              <a:t>Total subvenciones: </a:t>
            </a:r>
            <a:r>
              <a:rPr lang="es-ES_tradnl" sz="975" u="sng" dirty="0" smtClean="0">
                <a:solidFill>
                  <a:schemeClr val="accent1">
                    <a:lumMod val="50000"/>
                  </a:schemeClr>
                </a:solidFill>
              </a:rPr>
              <a:t>$517.4 m</a:t>
            </a:r>
          </a:p>
          <a:p>
            <a:pPr marL="102870" indent="-102870">
              <a:buFont typeface="Arial" panose="020B0604020202020204" pitchFamily="34" charset="0"/>
              <a:buChar char="•"/>
            </a:pPr>
            <a:r>
              <a:rPr lang="es-ES_tradnl" sz="975" dirty="0" smtClean="0">
                <a:solidFill>
                  <a:schemeClr val="accent1">
                    <a:lumMod val="50000"/>
                  </a:schemeClr>
                </a:solidFill>
              </a:rPr>
              <a:t>País prioritario AMMJ</a:t>
            </a:r>
          </a:p>
          <a:p>
            <a:pPr marL="102870" indent="-102870">
              <a:buFont typeface="Arial" panose="020B0604020202020204" pitchFamily="34" charset="0"/>
              <a:buChar char="•"/>
            </a:pPr>
            <a:r>
              <a:rPr lang="es-ES_tradnl" sz="975" dirty="0" smtClean="0">
                <a:solidFill>
                  <a:schemeClr val="accent1">
                    <a:lumMod val="50000"/>
                  </a:schemeClr>
                </a:solidFill>
              </a:rPr>
              <a:t>Apoyo intensivo a los DDHH (3 epidemias)</a:t>
            </a:r>
          </a:p>
          <a:p>
            <a:pPr marL="102870" indent="-102870">
              <a:buFont typeface="Arial" panose="020B0604020202020204" pitchFamily="34" charset="0"/>
              <a:buChar char="•"/>
            </a:pPr>
            <a:r>
              <a:rPr lang="es-ES_tradnl" sz="975" dirty="0" smtClean="0">
                <a:solidFill>
                  <a:schemeClr val="accent1">
                    <a:lumMod val="50000"/>
                  </a:schemeClr>
                </a:solidFill>
              </a:rPr>
              <a:t> (VIH, TB)</a:t>
            </a:r>
          </a:p>
          <a:p>
            <a:pPr marL="102870" indent="-102870">
              <a:buFont typeface="Arial" panose="020B0604020202020204" pitchFamily="34" charset="0"/>
              <a:buChar char="•"/>
            </a:pPr>
            <a:r>
              <a:rPr lang="en-GB" sz="975" dirty="0" smtClean="0">
                <a:solidFill>
                  <a:schemeClr val="accent1">
                    <a:lumMod val="50000"/>
                  </a:schemeClr>
                </a:solidFill>
              </a:rPr>
              <a:t>Matching </a:t>
            </a:r>
            <a:r>
              <a:rPr lang="en-GB" sz="975" dirty="0">
                <a:solidFill>
                  <a:schemeClr val="accent1">
                    <a:lumMod val="50000"/>
                  </a:schemeClr>
                </a:solidFill>
              </a:rPr>
              <a:t>funds </a:t>
            </a:r>
          </a:p>
          <a:p>
            <a:pPr marL="102870" indent="-102870">
              <a:buFont typeface="Arial" panose="020B0604020202020204" pitchFamily="34" charset="0"/>
              <a:buChar char="•"/>
            </a:pPr>
            <a:r>
              <a:rPr lang="en-GB" sz="975" dirty="0">
                <a:solidFill>
                  <a:schemeClr val="accent1">
                    <a:lumMod val="50000"/>
                  </a:schemeClr>
                </a:solidFill>
              </a:rPr>
              <a:t>CCM evolution </a:t>
            </a:r>
          </a:p>
        </p:txBody>
      </p:sp>
      <p:sp>
        <p:nvSpPr>
          <p:cNvPr id="30" name="TextBox 29">
            <a:extLst>
              <a:ext uri="{FF2B5EF4-FFF2-40B4-BE49-F238E27FC236}">
                <a16:creationId xmlns="" xmlns:a16="http://schemas.microsoft.com/office/drawing/2014/main" id="{74DA3915-2F95-4933-A0FE-DDEF5F0B339B}"/>
              </a:ext>
            </a:extLst>
          </p:cNvPr>
          <p:cNvSpPr txBox="1"/>
          <p:nvPr/>
        </p:nvSpPr>
        <p:spPr>
          <a:xfrm>
            <a:off x="129383" y="3313655"/>
            <a:ext cx="1552767" cy="1027204"/>
          </a:xfrm>
          <a:prstGeom prst="rect">
            <a:avLst/>
          </a:prstGeom>
          <a:solidFill>
            <a:srgbClr val="BCE4D8"/>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sz="1200" b="1" dirty="0" smtClean="0">
                <a:solidFill>
                  <a:schemeClr val="accent1">
                    <a:lumMod val="50000"/>
                  </a:schemeClr>
                </a:solidFill>
              </a:rPr>
              <a:t>Guatemala </a:t>
            </a:r>
            <a:r>
              <a:rPr lang="es-ES_tradnl" sz="975" i="1" dirty="0" smtClean="0">
                <a:solidFill>
                  <a:schemeClr val="accent1">
                    <a:lumMod val="50000"/>
                  </a:schemeClr>
                </a:solidFill>
              </a:rPr>
              <a:t>(Ingreso Mediano Alto - IMA) </a:t>
            </a:r>
          </a:p>
          <a:p>
            <a:pPr marL="102870" indent="-102870">
              <a:buFont typeface="Arial" panose="020B0604020202020204" pitchFamily="34" charset="0"/>
              <a:buChar char="•"/>
            </a:pPr>
            <a:r>
              <a:rPr lang="es-ES_tradnl" sz="975" dirty="0" smtClean="0">
                <a:solidFill>
                  <a:schemeClr val="accent1">
                    <a:lumMod val="50000"/>
                  </a:schemeClr>
                </a:solidFill>
              </a:rPr>
              <a:t>Portafolio principal </a:t>
            </a:r>
          </a:p>
          <a:p>
            <a:pPr marL="102870" indent="-102870">
              <a:buFont typeface="Arial" panose="020B0604020202020204" pitchFamily="34" charset="0"/>
              <a:buChar char="•"/>
            </a:pPr>
            <a:r>
              <a:rPr lang="es-ES_tradnl" sz="975" dirty="0" smtClean="0">
                <a:solidFill>
                  <a:schemeClr val="accent1">
                    <a:lumMod val="50000"/>
                  </a:schemeClr>
                </a:solidFill>
              </a:rPr>
              <a:t>Total subvenciones: </a:t>
            </a:r>
            <a:r>
              <a:rPr lang="es-ES_tradnl" sz="975" u="sng" dirty="0" smtClean="0">
                <a:solidFill>
                  <a:schemeClr val="accent1">
                    <a:lumMod val="50000"/>
                  </a:schemeClr>
                </a:solidFill>
              </a:rPr>
              <a:t>$38.2 m</a:t>
            </a:r>
          </a:p>
          <a:p>
            <a:pPr marL="102870" indent="-102870">
              <a:buFont typeface="Arial" panose="020B0604020202020204" pitchFamily="34" charset="0"/>
              <a:buChar char="•"/>
            </a:pPr>
            <a:r>
              <a:rPr lang="es-ES_tradnl" sz="975" dirty="0" smtClean="0">
                <a:solidFill>
                  <a:schemeClr val="accent1">
                    <a:lumMod val="50000"/>
                  </a:schemeClr>
                </a:solidFill>
              </a:rPr>
              <a:t>CCM </a:t>
            </a:r>
            <a:r>
              <a:rPr lang="es-ES_tradnl" sz="975" dirty="0" err="1" smtClean="0">
                <a:solidFill>
                  <a:schemeClr val="accent1">
                    <a:lumMod val="50000"/>
                  </a:schemeClr>
                </a:solidFill>
              </a:rPr>
              <a:t>Evolution</a:t>
            </a:r>
            <a:r>
              <a:rPr lang="es-ES_tradnl" sz="975" dirty="0" smtClean="0">
                <a:solidFill>
                  <a:schemeClr val="accent1">
                    <a:lumMod val="50000"/>
                  </a:schemeClr>
                </a:solidFill>
              </a:rPr>
              <a:t> </a:t>
            </a:r>
            <a:endParaRPr lang="es-ES_tradnl" sz="975" dirty="0">
              <a:solidFill>
                <a:schemeClr val="accent1">
                  <a:lumMod val="50000"/>
                </a:schemeClr>
              </a:solidFill>
            </a:endParaRPr>
          </a:p>
        </p:txBody>
      </p:sp>
      <p:sp>
        <p:nvSpPr>
          <p:cNvPr id="31" name="TextBox 30">
            <a:extLst>
              <a:ext uri="{FF2B5EF4-FFF2-40B4-BE49-F238E27FC236}">
                <a16:creationId xmlns="" xmlns:a16="http://schemas.microsoft.com/office/drawing/2014/main" id="{46C21085-5D3A-4E4D-8171-C54E96EC235A}"/>
              </a:ext>
            </a:extLst>
          </p:cNvPr>
          <p:cNvSpPr txBox="1"/>
          <p:nvPr/>
        </p:nvSpPr>
        <p:spPr>
          <a:xfrm>
            <a:off x="1884897" y="2945052"/>
            <a:ext cx="1404333" cy="1177245"/>
          </a:xfrm>
          <a:prstGeom prst="rect">
            <a:avLst/>
          </a:prstGeom>
          <a:solidFill>
            <a:srgbClr val="BCE4D8"/>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sz="1200" b="1" dirty="0" smtClean="0">
                <a:solidFill>
                  <a:schemeClr val="accent1">
                    <a:lumMod val="50000"/>
                  </a:schemeClr>
                </a:solidFill>
              </a:rPr>
              <a:t>Senegal </a:t>
            </a:r>
            <a:r>
              <a:rPr lang="es-ES_tradnl" sz="975" i="1" dirty="0" smtClean="0">
                <a:solidFill>
                  <a:schemeClr val="accent1">
                    <a:lumMod val="50000"/>
                  </a:schemeClr>
                </a:solidFill>
              </a:rPr>
              <a:t>(IB*) </a:t>
            </a:r>
          </a:p>
          <a:p>
            <a:pPr marL="102870" indent="-102870">
              <a:buFont typeface="Arial" panose="020B0604020202020204" pitchFamily="34" charset="0"/>
              <a:buChar char="•"/>
            </a:pPr>
            <a:r>
              <a:rPr lang="es-ES_tradnl" sz="975" dirty="0" smtClean="0">
                <a:solidFill>
                  <a:schemeClr val="accent1">
                    <a:lumMod val="50000"/>
                  </a:schemeClr>
                </a:solidFill>
              </a:rPr>
              <a:t>Portafolio principal </a:t>
            </a:r>
          </a:p>
          <a:p>
            <a:pPr marL="102870" indent="-102870">
              <a:buFont typeface="Arial" panose="020B0604020202020204" pitchFamily="34" charset="0"/>
              <a:buChar char="•"/>
            </a:pPr>
            <a:r>
              <a:rPr lang="es-ES_tradnl" sz="975" dirty="0" smtClean="0">
                <a:solidFill>
                  <a:schemeClr val="accent1">
                    <a:lumMod val="50000"/>
                  </a:schemeClr>
                </a:solidFill>
              </a:rPr>
              <a:t>Total subvenciones: </a:t>
            </a:r>
            <a:r>
              <a:rPr lang="es-ES_tradnl" sz="975" u="sng" dirty="0" smtClean="0">
                <a:solidFill>
                  <a:schemeClr val="accent1">
                    <a:lumMod val="50000"/>
                  </a:schemeClr>
                </a:solidFill>
              </a:rPr>
              <a:t>$73.1 m</a:t>
            </a:r>
          </a:p>
          <a:p>
            <a:pPr marL="102870" indent="-102870">
              <a:buFont typeface="Arial" panose="020B0604020202020204" pitchFamily="34" charset="0"/>
              <a:buChar char="•"/>
            </a:pPr>
            <a:r>
              <a:rPr lang="es-ES_tradnl" sz="975" dirty="0" smtClean="0">
                <a:solidFill>
                  <a:schemeClr val="accent1">
                    <a:lumMod val="50000"/>
                  </a:schemeClr>
                </a:solidFill>
              </a:rPr>
              <a:t>Apoyo intensivo a los DDHH (VIH)</a:t>
            </a:r>
          </a:p>
          <a:p>
            <a:pPr marL="102870" indent="-102870">
              <a:buFont typeface="Arial" panose="020B0604020202020204" pitchFamily="34" charset="0"/>
              <a:buChar char="•"/>
            </a:pPr>
            <a:r>
              <a:rPr lang="es-ES_tradnl" sz="975" dirty="0" err="1" smtClean="0">
                <a:solidFill>
                  <a:schemeClr val="accent1">
                    <a:lumMod val="50000"/>
                  </a:schemeClr>
                </a:solidFill>
              </a:rPr>
              <a:t>Matching</a:t>
            </a:r>
            <a:r>
              <a:rPr lang="es-ES_tradnl" sz="975" dirty="0" smtClean="0">
                <a:solidFill>
                  <a:schemeClr val="accent1">
                    <a:lumMod val="50000"/>
                  </a:schemeClr>
                </a:solidFill>
              </a:rPr>
              <a:t> </a:t>
            </a:r>
            <a:r>
              <a:rPr lang="es-ES_tradnl" sz="975" dirty="0" err="1" smtClean="0">
                <a:solidFill>
                  <a:schemeClr val="accent1">
                    <a:lumMod val="50000"/>
                  </a:schemeClr>
                </a:solidFill>
              </a:rPr>
              <a:t>funds</a:t>
            </a:r>
            <a:r>
              <a:rPr lang="es-ES_tradnl" sz="975" dirty="0" smtClean="0">
                <a:solidFill>
                  <a:schemeClr val="accent1">
                    <a:lumMod val="50000"/>
                  </a:schemeClr>
                </a:solidFill>
              </a:rPr>
              <a:t> </a:t>
            </a:r>
            <a:endParaRPr lang="es-ES_tradnl" sz="975" dirty="0">
              <a:solidFill>
                <a:schemeClr val="accent1">
                  <a:lumMod val="50000"/>
                </a:schemeClr>
              </a:solidFill>
            </a:endParaRPr>
          </a:p>
        </p:txBody>
      </p:sp>
      <p:sp>
        <p:nvSpPr>
          <p:cNvPr id="32" name="TextBox 31">
            <a:extLst>
              <a:ext uri="{FF2B5EF4-FFF2-40B4-BE49-F238E27FC236}">
                <a16:creationId xmlns="" xmlns:a16="http://schemas.microsoft.com/office/drawing/2014/main" id="{87239FEB-983D-4842-BE69-4E02836BF02F}"/>
              </a:ext>
            </a:extLst>
          </p:cNvPr>
          <p:cNvSpPr txBox="1"/>
          <p:nvPr/>
        </p:nvSpPr>
        <p:spPr>
          <a:xfrm>
            <a:off x="2741554" y="4148173"/>
            <a:ext cx="1480905" cy="1615827"/>
          </a:xfrm>
          <a:prstGeom prst="rect">
            <a:avLst/>
          </a:prstGeom>
          <a:solidFill>
            <a:srgbClr val="BCE4D8"/>
          </a:solidFill>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125" b="1" dirty="0">
                <a:solidFill>
                  <a:schemeClr val="accent1">
                    <a:lumMod val="50000"/>
                  </a:schemeClr>
                </a:solidFill>
              </a:rPr>
              <a:t>DRC </a:t>
            </a:r>
            <a:r>
              <a:rPr lang="en-GB" sz="975" i="1" dirty="0" smtClean="0">
                <a:solidFill>
                  <a:schemeClr val="accent1">
                    <a:lumMod val="50000"/>
                  </a:schemeClr>
                </a:solidFill>
              </a:rPr>
              <a:t>(IB)</a:t>
            </a:r>
            <a:endParaRPr lang="en-GB" sz="975" i="1" dirty="0">
              <a:solidFill>
                <a:schemeClr val="accent1">
                  <a:lumMod val="50000"/>
                </a:schemeClr>
              </a:solidFill>
            </a:endParaRPr>
          </a:p>
          <a:p>
            <a:pPr marL="102870" indent="-102870">
              <a:buFont typeface="Arial" panose="020B0604020202020204" pitchFamily="34" charset="0"/>
              <a:buChar char="•"/>
            </a:pPr>
            <a:r>
              <a:rPr lang="es-ES_tradnl" sz="975" dirty="0">
                <a:solidFill>
                  <a:schemeClr val="accent1">
                    <a:lumMod val="50000"/>
                  </a:schemeClr>
                </a:solidFill>
              </a:rPr>
              <a:t>Portafolio de alto impacto </a:t>
            </a:r>
          </a:p>
          <a:p>
            <a:pPr marL="102870" indent="-102870">
              <a:buFont typeface="Arial" panose="020B0604020202020204" pitchFamily="34" charset="0"/>
              <a:buChar char="•"/>
            </a:pPr>
            <a:r>
              <a:rPr lang="es-ES_tradnl" sz="975" dirty="0">
                <a:solidFill>
                  <a:schemeClr val="accent1">
                    <a:lumMod val="50000"/>
                  </a:schemeClr>
                </a:solidFill>
              </a:rPr>
              <a:t>Total </a:t>
            </a:r>
            <a:r>
              <a:rPr lang="es-ES_tradnl" sz="975" dirty="0" smtClean="0">
                <a:solidFill>
                  <a:schemeClr val="accent1">
                    <a:lumMod val="50000"/>
                  </a:schemeClr>
                </a:solidFill>
              </a:rPr>
              <a:t>subvenciones</a:t>
            </a:r>
            <a:r>
              <a:rPr lang="en-GB" sz="975" dirty="0" smtClean="0">
                <a:solidFill>
                  <a:schemeClr val="accent1">
                    <a:lumMod val="50000"/>
                  </a:schemeClr>
                </a:solidFill>
              </a:rPr>
              <a:t>: </a:t>
            </a:r>
            <a:r>
              <a:rPr lang="en-GB" sz="975" u="sng" dirty="0">
                <a:solidFill>
                  <a:schemeClr val="accent1">
                    <a:lumMod val="50000"/>
                  </a:schemeClr>
                </a:solidFill>
              </a:rPr>
              <a:t>$542.9 m</a:t>
            </a:r>
          </a:p>
          <a:p>
            <a:pPr marL="102870" indent="-102870">
              <a:buFont typeface="Arial" panose="020B0604020202020204" pitchFamily="34" charset="0"/>
              <a:buChar char="•"/>
            </a:pPr>
            <a:r>
              <a:rPr lang="en-GB" sz="975" dirty="0">
                <a:solidFill>
                  <a:schemeClr val="accent1">
                    <a:lumMod val="50000"/>
                  </a:schemeClr>
                </a:solidFill>
              </a:rPr>
              <a:t>COE</a:t>
            </a:r>
          </a:p>
          <a:p>
            <a:pPr marL="102870" indent="-102870">
              <a:buFont typeface="Arial" panose="020B0604020202020204" pitchFamily="34" charset="0"/>
              <a:buChar char="•"/>
            </a:pPr>
            <a:r>
              <a:rPr lang="es-ES_tradnl" sz="975" dirty="0">
                <a:solidFill>
                  <a:schemeClr val="accent1">
                    <a:lumMod val="50000"/>
                  </a:schemeClr>
                </a:solidFill>
              </a:rPr>
              <a:t>Apoyo intensivo a los </a:t>
            </a:r>
            <a:r>
              <a:rPr lang="es-ES_tradnl" sz="975" dirty="0" smtClean="0">
                <a:solidFill>
                  <a:schemeClr val="accent1">
                    <a:lumMod val="50000"/>
                  </a:schemeClr>
                </a:solidFill>
              </a:rPr>
              <a:t>DDHH</a:t>
            </a:r>
            <a:r>
              <a:rPr lang="en-GB" sz="975" dirty="0" smtClean="0">
                <a:solidFill>
                  <a:schemeClr val="accent1">
                    <a:lumMod val="50000"/>
                  </a:schemeClr>
                </a:solidFill>
              </a:rPr>
              <a:t> (VIH, </a:t>
            </a:r>
            <a:r>
              <a:rPr lang="en-GB" sz="975" dirty="0">
                <a:solidFill>
                  <a:schemeClr val="accent1">
                    <a:lumMod val="50000"/>
                  </a:schemeClr>
                </a:solidFill>
              </a:rPr>
              <a:t>TB)</a:t>
            </a:r>
          </a:p>
          <a:p>
            <a:pPr marL="102870" indent="-102870">
              <a:buFont typeface="Arial" panose="020B0604020202020204" pitchFamily="34" charset="0"/>
              <a:buChar char="•"/>
            </a:pPr>
            <a:r>
              <a:rPr lang="en-GB" sz="975" dirty="0">
                <a:solidFill>
                  <a:schemeClr val="accent1">
                    <a:lumMod val="50000"/>
                  </a:schemeClr>
                </a:solidFill>
              </a:rPr>
              <a:t>Matching funds </a:t>
            </a:r>
          </a:p>
          <a:p>
            <a:pPr marL="102870" indent="-102870">
              <a:buFont typeface="Arial" panose="020B0604020202020204" pitchFamily="34" charset="0"/>
              <a:buChar char="•"/>
            </a:pPr>
            <a:r>
              <a:rPr lang="en-GB" sz="975" dirty="0">
                <a:solidFill>
                  <a:schemeClr val="accent1">
                    <a:lumMod val="50000"/>
                  </a:schemeClr>
                </a:solidFill>
              </a:rPr>
              <a:t>CCM evolution </a:t>
            </a:r>
          </a:p>
        </p:txBody>
      </p:sp>
      <p:sp>
        <p:nvSpPr>
          <p:cNvPr id="15" name="TextBox 21">
            <a:extLst>
              <a:ext uri="{FF2B5EF4-FFF2-40B4-BE49-F238E27FC236}">
                <a16:creationId xmlns="" xmlns:a16="http://schemas.microsoft.com/office/drawing/2014/main" id="{CA224BE1-CE6A-4BDB-8729-E2517BB342C6}"/>
              </a:ext>
            </a:extLst>
          </p:cNvPr>
          <p:cNvSpPr txBox="1"/>
          <p:nvPr/>
        </p:nvSpPr>
        <p:spPr>
          <a:xfrm>
            <a:off x="129383" y="5984047"/>
            <a:ext cx="4799117" cy="507831"/>
          </a:xfrm>
          <a:prstGeom prst="rect">
            <a:avLst/>
          </a:prstGeom>
          <a:noFill/>
        </p:spPr>
        <p:txBody>
          <a:bodyPr wrap="none" rtlCol="0">
            <a:spAutoFit/>
          </a:bodyPr>
          <a:lstStyle/>
          <a:p>
            <a:endParaRPr lang="en-US" sz="900" dirty="0" smtClean="0">
              <a:solidFill>
                <a:schemeClr val="accent1">
                  <a:lumMod val="50000"/>
                </a:schemeClr>
              </a:solidFill>
            </a:endParaRPr>
          </a:p>
          <a:p>
            <a:r>
              <a:rPr lang="es-ES_tradnl" sz="900" dirty="0" smtClean="0">
                <a:solidFill>
                  <a:schemeClr val="accent1">
                    <a:lumMod val="50000"/>
                  </a:schemeClr>
                </a:solidFill>
              </a:rPr>
              <a:t>Fuente: Presupuestos aprobados en 2018-2020 en </a:t>
            </a:r>
            <a:r>
              <a:rPr lang="es-ES_tradnl" sz="900" dirty="0">
                <a:solidFill>
                  <a:schemeClr val="accent1">
                    <a:lumMod val="50000"/>
                  </a:schemeClr>
                </a:solidFill>
              </a:rPr>
              <a:t>dólares estadounidenses</a:t>
            </a:r>
            <a:endParaRPr lang="es-ES_tradnl" sz="900" dirty="0" smtClean="0">
              <a:solidFill>
                <a:schemeClr val="accent1">
                  <a:lumMod val="50000"/>
                </a:schemeClr>
              </a:solidFill>
            </a:endParaRPr>
          </a:p>
          <a:p>
            <a:r>
              <a:rPr lang="es-ES_tradnl" sz="900" dirty="0" smtClean="0">
                <a:solidFill>
                  <a:schemeClr val="accent1">
                    <a:lumMod val="50000"/>
                  </a:schemeClr>
                </a:solidFill>
              </a:rPr>
              <a:t>* La categoría de ingresos cambió en las listas de elegibilidad del Fondo Mundial entre 2017 y 2018</a:t>
            </a:r>
            <a:endParaRPr lang="es-ES_tradnl" sz="900" dirty="0">
              <a:solidFill>
                <a:schemeClr val="accent1">
                  <a:lumMod val="50000"/>
                </a:schemeClr>
              </a:solidFill>
            </a:endParaRPr>
          </a:p>
        </p:txBody>
      </p:sp>
    </p:spTree>
    <p:extLst>
      <p:ext uri="{BB962C8B-B14F-4D97-AF65-F5344CB8AC3E}">
        <p14:creationId xmlns:p14="http://schemas.microsoft.com/office/powerpoint/2010/main" val="21016594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EBE529-A70D-1641-ABC3-C7E62FC61DDC}"/>
              </a:ext>
            </a:extLst>
          </p:cNvPr>
          <p:cNvSpPr/>
          <p:nvPr/>
        </p:nvSpPr>
        <p:spPr>
          <a:xfrm>
            <a:off x="-1" y="4206930"/>
            <a:ext cx="9131157" cy="1339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48FA129-7390-4648-B87D-2D2B30E92CB1}"/>
              </a:ext>
            </a:extLst>
          </p:cNvPr>
          <p:cNvPicPr>
            <a:picLocks noChangeAspect="1"/>
          </p:cNvPicPr>
          <p:nvPr/>
        </p:nvPicPr>
        <p:blipFill>
          <a:blip r:embed="rId2"/>
          <a:stretch>
            <a:fillRect/>
          </a:stretch>
        </p:blipFill>
        <p:spPr>
          <a:xfrm>
            <a:off x="114298" y="4482581"/>
            <a:ext cx="8915401" cy="969255"/>
          </a:xfrm>
          <a:prstGeom prst="rect">
            <a:avLst/>
          </a:prstGeom>
        </p:spPr>
      </p:pic>
      <p:pic>
        <p:nvPicPr>
          <p:cNvPr id="13" name="Picture 12">
            <a:extLst>
              <a:ext uri="{FF2B5EF4-FFF2-40B4-BE49-F238E27FC236}">
                <a16:creationId xmlns="" xmlns:a16="http://schemas.microsoft.com/office/drawing/2014/main" id="{FF24941A-60D4-1B4A-A310-0BC9C3392209}"/>
              </a:ext>
            </a:extLst>
          </p:cNvPr>
          <p:cNvPicPr>
            <a:picLocks noChangeAspect="1"/>
          </p:cNvPicPr>
          <p:nvPr/>
        </p:nvPicPr>
        <p:blipFill>
          <a:blip r:embed="rId3"/>
          <a:stretch>
            <a:fillRect/>
          </a:stretch>
        </p:blipFill>
        <p:spPr>
          <a:xfrm>
            <a:off x="0" y="5546858"/>
            <a:ext cx="9144001" cy="1311142"/>
          </a:xfrm>
          <a:prstGeom prst="rect">
            <a:avLst/>
          </a:prstGeom>
        </p:spPr>
      </p:pic>
      <p:sp>
        <p:nvSpPr>
          <p:cNvPr id="18" name="Round Diagonal Corner Rectangle 17">
            <a:extLst>
              <a:ext uri="{FF2B5EF4-FFF2-40B4-BE49-F238E27FC236}">
                <a16:creationId xmlns="" xmlns:a16="http://schemas.microsoft.com/office/drawing/2014/main" id="{237638B0-40DD-B64C-9D15-C1E6B1B4362C}"/>
              </a:ext>
            </a:extLst>
          </p:cNvPr>
          <p:cNvSpPr/>
          <p:nvPr/>
        </p:nvSpPr>
        <p:spPr>
          <a:xfrm flipH="1">
            <a:off x="317213" y="309464"/>
            <a:ext cx="8813941" cy="4173117"/>
          </a:xfrm>
          <a:prstGeom prst="round2DiagRect">
            <a:avLst/>
          </a:prstGeom>
          <a:solidFill>
            <a:srgbClr val="368BAB">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Diagonal Corner Rectangle 18">
            <a:extLst>
              <a:ext uri="{FF2B5EF4-FFF2-40B4-BE49-F238E27FC236}">
                <a16:creationId xmlns="" xmlns:a16="http://schemas.microsoft.com/office/drawing/2014/main" id="{70A6D088-36D0-5443-B28A-42691A2C0F69}"/>
              </a:ext>
            </a:extLst>
          </p:cNvPr>
          <p:cNvSpPr/>
          <p:nvPr/>
        </p:nvSpPr>
        <p:spPr>
          <a:xfrm flipH="1">
            <a:off x="-4" y="-5881"/>
            <a:ext cx="8813941" cy="4173117"/>
          </a:xfrm>
          <a:prstGeom prst="round2DiagRect">
            <a:avLst/>
          </a:prstGeom>
          <a:solidFill>
            <a:srgbClr val="00206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F7EA2CE7-805A-7541-8802-F4BBEE8292ED}"/>
              </a:ext>
            </a:extLst>
          </p:cNvPr>
          <p:cNvSpPr/>
          <p:nvPr/>
        </p:nvSpPr>
        <p:spPr>
          <a:xfrm>
            <a:off x="2120574" y="418420"/>
            <a:ext cx="5692682" cy="1692771"/>
          </a:xfrm>
          <a:prstGeom prst="rect">
            <a:avLst/>
          </a:prstGeom>
        </p:spPr>
        <p:txBody>
          <a:bodyPr wrap="square">
            <a:spAutoFit/>
          </a:bodyPr>
          <a:lstStyle/>
          <a:p>
            <a:pPr algn="ctr"/>
            <a:r>
              <a:rPr lang="es-ES_tradnl" sz="2400" b="1" dirty="0" smtClean="0">
                <a:solidFill>
                  <a:schemeClr val="bg1"/>
                </a:solidFill>
              </a:rPr>
              <a:t>Resumen Abreviado de la</a:t>
            </a:r>
          </a:p>
          <a:p>
            <a:pPr algn="ctr"/>
            <a:r>
              <a:rPr lang="es-ES_tradnl" sz="2400" b="1" dirty="0" smtClean="0">
                <a:solidFill>
                  <a:schemeClr val="bg1"/>
                </a:solidFill>
              </a:rPr>
              <a:t>Síntesis de Hallazgos del 2018, </a:t>
            </a:r>
            <a:r>
              <a:rPr lang="es-ES_tradnl" sz="2400" b="1" dirty="0" smtClean="0">
                <a:solidFill>
                  <a:schemeClr val="bg1"/>
                </a:solidFill>
              </a:rPr>
              <a:t>EPP-GT</a:t>
            </a:r>
            <a:r>
              <a:rPr lang="es-ES_tradnl" b="1" dirty="0" smtClean="0">
                <a:solidFill>
                  <a:schemeClr val="bg1"/>
                </a:solidFill>
              </a:rPr>
              <a:t/>
            </a:r>
            <a:br>
              <a:rPr lang="es-ES_tradnl" b="1" dirty="0" smtClean="0">
                <a:solidFill>
                  <a:schemeClr val="bg1"/>
                </a:solidFill>
              </a:rPr>
            </a:br>
            <a:r>
              <a:rPr lang="es-ES_tradnl" dirty="0" smtClean="0">
                <a:solidFill>
                  <a:schemeClr val="bg1"/>
                </a:solidFill>
              </a:rPr>
              <a:t>Camboya, República Democrática del Congo, </a:t>
            </a:r>
            <a:r>
              <a:rPr lang="es-ES_tradnl" sz="2000" b="1" dirty="0" smtClean="0">
                <a:solidFill>
                  <a:schemeClr val="bg1"/>
                </a:solidFill>
              </a:rPr>
              <a:t>Guatemala</a:t>
            </a:r>
            <a:r>
              <a:rPr lang="es-ES_tradnl" dirty="0" smtClean="0">
                <a:solidFill>
                  <a:schemeClr val="bg1"/>
                </a:solidFill>
              </a:rPr>
              <a:t>, Mozambique, Myanmar, Senegal, Sudán y Uganda</a:t>
            </a:r>
            <a:r>
              <a:rPr lang="es-ES_tradnl" b="1" dirty="0" smtClean="0">
                <a:solidFill>
                  <a:schemeClr val="bg1"/>
                </a:solidFill>
              </a:rPr>
              <a:t/>
            </a:r>
            <a:br>
              <a:rPr lang="es-ES_tradnl" b="1" dirty="0" smtClean="0">
                <a:solidFill>
                  <a:schemeClr val="bg1"/>
                </a:solidFill>
              </a:rPr>
            </a:br>
            <a:endParaRPr lang="es-ES_tradnl" dirty="0">
              <a:solidFill>
                <a:schemeClr val="bg1"/>
              </a:solidFill>
            </a:endParaRPr>
          </a:p>
        </p:txBody>
      </p:sp>
      <p:pic>
        <p:nvPicPr>
          <p:cNvPr id="10" name="Imagen 9" descr="Captura de pantalla 2018-01-29 a las 10.20.1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18" y="2054507"/>
            <a:ext cx="8285934" cy="1830111"/>
          </a:xfrm>
          <a:prstGeom prst="rect">
            <a:avLst/>
          </a:prstGeom>
        </p:spPr>
      </p:pic>
    </p:spTree>
    <p:extLst>
      <p:ext uri="{BB962C8B-B14F-4D97-AF65-F5344CB8AC3E}">
        <p14:creationId xmlns:p14="http://schemas.microsoft.com/office/powerpoint/2010/main" val="28256415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8788" y="1210052"/>
            <a:ext cx="8826231" cy="4995754"/>
          </a:xfrm>
          <a:prstGeom prst="rect">
            <a:avLst/>
          </a:prstGeom>
        </p:spPr>
      </p:pic>
      <p:sp>
        <p:nvSpPr>
          <p:cNvPr id="13" name="Round Diagonal Corner Rectangle 12">
            <a:extLst>
              <a:ext uri="{FF2B5EF4-FFF2-40B4-BE49-F238E27FC236}">
                <a16:creationId xmlns="" xmlns:a16="http://schemas.microsoft.com/office/drawing/2014/main" id="{9A46581C-1270-974B-86E5-8BEAD59C2385}"/>
              </a:ext>
            </a:extLst>
          </p:cNvPr>
          <p:cNvSpPr/>
          <p:nvPr/>
        </p:nvSpPr>
        <p:spPr>
          <a:xfrm>
            <a:off x="226388" y="283659"/>
            <a:ext cx="8698951" cy="506953"/>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 xmlns:a16="http://schemas.microsoft.com/office/drawing/2014/main" id="{9DC956DD-C820-BE42-A958-187A836851AD}"/>
              </a:ext>
            </a:extLst>
          </p:cNvPr>
          <p:cNvGrpSpPr/>
          <p:nvPr/>
        </p:nvGrpSpPr>
        <p:grpSpPr>
          <a:xfrm>
            <a:off x="277689" y="326965"/>
            <a:ext cx="432379" cy="432379"/>
            <a:chOff x="336057" y="407262"/>
            <a:chExt cx="1049744" cy="1049744"/>
          </a:xfrm>
        </p:grpSpPr>
        <p:sp>
          <p:nvSpPr>
            <p:cNvPr id="15" name="Round Diagonal Corner Rectangle 14">
              <a:extLst>
                <a:ext uri="{FF2B5EF4-FFF2-40B4-BE49-F238E27FC236}">
                  <a16:creationId xmlns="" xmlns:a16="http://schemas.microsoft.com/office/drawing/2014/main" id="{70C96DDF-DA88-9045-9010-ACB5F266E8AB}"/>
                </a:ext>
              </a:extLst>
            </p:cNvPr>
            <p:cNvSpPr/>
            <p:nvPr/>
          </p:nvSpPr>
          <p:spPr>
            <a:xfrm>
              <a:off x="336057" y="407262"/>
              <a:ext cx="1049744" cy="1049744"/>
            </a:xfrm>
            <a:prstGeom prst="round2DiagRect">
              <a:avLst/>
            </a:prstGeom>
            <a:solidFill>
              <a:srgbClr val="BCE4D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 xmlns:a16="http://schemas.microsoft.com/office/drawing/2014/main" id="{78B755BF-4140-7C49-AD73-55B254B6E998}"/>
                </a:ext>
              </a:extLst>
            </p:cNvPr>
            <p:cNvPicPr>
              <a:picLocks noChangeAspect="1"/>
            </p:cNvPicPr>
            <p:nvPr/>
          </p:nvPicPr>
          <p:blipFill>
            <a:blip r:embed="rId4"/>
            <a:stretch>
              <a:fillRect/>
            </a:stretch>
          </p:blipFill>
          <p:spPr>
            <a:xfrm>
              <a:off x="440829" y="517175"/>
              <a:ext cx="875397" cy="875397"/>
            </a:xfrm>
            <a:prstGeom prst="rect">
              <a:avLst/>
            </a:prstGeom>
          </p:spPr>
        </p:pic>
      </p:grpSp>
      <p:sp>
        <p:nvSpPr>
          <p:cNvPr id="17" name="Rectangle 16">
            <a:extLst>
              <a:ext uri="{FF2B5EF4-FFF2-40B4-BE49-F238E27FC236}">
                <a16:creationId xmlns="" xmlns:a16="http://schemas.microsoft.com/office/drawing/2014/main" id="{9D16DCB6-E63B-D84E-B6DF-25889C3D3191}"/>
              </a:ext>
            </a:extLst>
          </p:cNvPr>
          <p:cNvSpPr/>
          <p:nvPr/>
        </p:nvSpPr>
        <p:spPr>
          <a:xfrm>
            <a:off x="757802" y="310500"/>
            <a:ext cx="8315422" cy="430887"/>
          </a:xfrm>
          <a:prstGeom prst="rect">
            <a:avLst/>
          </a:prstGeom>
        </p:spPr>
        <p:txBody>
          <a:bodyPr wrap="none">
            <a:spAutoFit/>
          </a:bodyPr>
          <a:lstStyle/>
          <a:p>
            <a:r>
              <a:rPr lang="es-ES_tradnl" sz="2200" dirty="0" smtClean="0">
                <a:solidFill>
                  <a:schemeClr val="bg1"/>
                </a:solidFill>
              </a:rPr>
              <a:t>Resumen de hitos de la implementación temprana de las subvenciones</a:t>
            </a:r>
            <a:endParaRPr lang="es-ES_tradnl" sz="2200" dirty="0">
              <a:solidFill>
                <a:schemeClr val="bg1"/>
              </a:solidFill>
            </a:endParaRPr>
          </a:p>
        </p:txBody>
      </p:sp>
      <p:sp>
        <p:nvSpPr>
          <p:cNvPr id="2" name="Rectangle 1"/>
          <p:cNvSpPr/>
          <p:nvPr/>
        </p:nvSpPr>
        <p:spPr>
          <a:xfrm>
            <a:off x="141667" y="2099256"/>
            <a:ext cx="8436790" cy="3991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759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 xmlns:a16="http://schemas.microsoft.com/office/drawing/2014/main" id="{68E95E1A-38C7-2845-B879-B68322B2FBA4}"/>
              </a:ext>
            </a:extLst>
          </p:cNvPr>
          <p:cNvSpPr/>
          <p:nvPr/>
        </p:nvSpPr>
        <p:spPr>
          <a:xfrm>
            <a:off x="317216" y="315345"/>
            <a:ext cx="6981051" cy="1993919"/>
          </a:xfrm>
          <a:prstGeom prst="round2DiagRect">
            <a:avLst/>
          </a:prstGeom>
          <a:solidFill>
            <a:srgbClr val="368BAB">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 Diagonal Corner Rectangle 3">
            <a:extLst>
              <a:ext uri="{FF2B5EF4-FFF2-40B4-BE49-F238E27FC236}">
                <a16:creationId xmlns="" xmlns:a16="http://schemas.microsoft.com/office/drawing/2014/main" id="{7077A372-DEF9-D446-BD58-B6923385770B}"/>
              </a:ext>
            </a:extLst>
          </p:cNvPr>
          <p:cNvSpPr/>
          <p:nvPr/>
        </p:nvSpPr>
        <p:spPr>
          <a:xfrm>
            <a:off x="0" y="0"/>
            <a:ext cx="7001934" cy="1993919"/>
          </a:xfrm>
          <a:prstGeom prst="round2DiagRect">
            <a:avLst/>
          </a:prstGeom>
          <a:solidFill>
            <a:srgbClr val="00206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
            <a:extLst>
              <a:ext uri="{FF2B5EF4-FFF2-40B4-BE49-F238E27FC236}">
                <a16:creationId xmlns="" xmlns:a16="http://schemas.microsoft.com/office/drawing/2014/main" id="{338C72AA-BB20-0648-890C-2B26D5B29FD4}"/>
              </a:ext>
            </a:extLst>
          </p:cNvPr>
          <p:cNvSpPr txBox="1">
            <a:spLocks/>
          </p:cNvSpPr>
          <p:nvPr/>
        </p:nvSpPr>
        <p:spPr>
          <a:xfrm>
            <a:off x="465725" y="512567"/>
            <a:ext cx="6536208" cy="1481351"/>
          </a:xfrm>
          <a:prstGeom prst="rect">
            <a:avLst/>
          </a:prstGeom>
        </p:spPr>
        <p:txBody>
          <a:bodyPr wrap="square"/>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500"/>
              </a:lnSpc>
              <a:buNone/>
            </a:pPr>
            <a:r>
              <a:rPr lang="en-GB" sz="4000" dirty="0" smtClean="0">
                <a:solidFill>
                  <a:schemeClr val="bg1"/>
                </a:solidFill>
              </a:rPr>
              <a:t>HALLAZGOS PRINCIPALES  Y RECOMENDACIONES</a:t>
            </a:r>
          </a:p>
        </p:txBody>
      </p:sp>
      <p:sp>
        <p:nvSpPr>
          <p:cNvPr id="15" name="Round Diagonal Corner Rectangle 14">
            <a:extLst>
              <a:ext uri="{FF2B5EF4-FFF2-40B4-BE49-F238E27FC236}">
                <a16:creationId xmlns="" xmlns:a16="http://schemas.microsoft.com/office/drawing/2014/main" id="{3967CE33-D093-D240-A5F9-D025E685E997}"/>
              </a:ext>
            </a:extLst>
          </p:cNvPr>
          <p:cNvSpPr/>
          <p:nvPr/>
        </p:nvSpPr>
        <p:spPr>
          <a:xfrm>
            <a:off x="790205" y="4171799"/>
            <a:ext cx="1049744" cy="1049744"/>
          </a:xfrm>
          <a:prstGeom prst="round2DiagRect">
            <a:avLst/>
          </a:pr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824CAB13-BE22-3B44-95B9-374525D144B5}"/>
              </a:ext>
            </a:extLst>
          </p:cNvPr>
          <p:cNvSpPr/>
          <p:nvPr/>
        </p:nvSpPr>
        <p:spPr>
          <a:xfrm>
            <a:off x="1387719" y="4420872"/>
            <a:ext cx="2841296" cy="637354"/>
          </a:xfrm>
          <a:prstGeom prst="rect">
            <a:avLst/>
          </a:prstGeom>
        </p:spPr>
        <p:txBody>
          <a:bodyPr wrap="square">
            <a:spAutoFit/>
          </a:bodyPr>
          <a:lstStyle/>
          <a:p>
            <a:pPr lvl="1">
              <a:lnSpc>
                <a:spcPts val="2100"/>
              </a:lnSpc>
            </a:pPr>
            <a:r>
              <a:rPr lang="es-ES_tradnl" sz="2000" dirty="0" smtClean="0">
                <a:solidFill>
                  <a:srgbClr val="002060"/>
                </a:solidFill>
              </a:rPr>
              <a:t>Derechos humanos, género</a:t>
            </a:r>
            <a:endParaRPr lang="es-ES_tradnl" sz="2000" dirty="0">
              <a:solidFill>
                <a:srgbClr val="002060"/>
              </a:solidFill>
            </a:endParaRPr>
          </a:p>
        </p:txBody>
      </p:sp>
      <p:sp>
        <p:nvSpPr>
          <p:cNvPr id="21" name="Round Diagonal Corner Rectangle 20">
            <a:extLst>
              <a:ext uri="{FF2B5EF4-FFF2-40B4-BE49-F238E27FC236}">
                <a16:creationId xmlns="" xmlns:a16="http://schemas.microsoft.com/office/drawing/2014/main" id="{8058E25E-FEB5-374D-AE4B-E17FE752B1C0}"/>
              </a:ext>
            </a:extLst>
          </p:cNvPr>
          <p:cNvSpPr/>
          <p:nvPr/>
        </p:nvSpPr>
        <p:spPr>
          <a:xfrm>
            <a:off x="4891542" y="2733997"/>
            <a:ext cx="1049744" cy="1049744"/>
          </a:xfrm>
          <a:prstGeom prst="round2DiagRect">
            <a:avLst/>
          </a:pr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a:extLst>
              <a:ext uri="{FF2B5EF4-FFF2-40B4-BE49-F238E27FC236}">
                <a16:creationId xmlns="" xmlns:a16="http://schemas.microsoft.com/office/drawing/2014/main" id="{ED840E92-C110-A846-8710-D72C29CD89CC}"/>
              </a:ext>
            </a:extLst>
          </p:cNvPr>
          <p:cNvSpPr/>
          <p:nvPr/>
        </p:nvSpPr>
        <p:spPr>
          <a:xfrm>
            <a:off x="4972676" y="4171799"/>
            <a:ext cx="1049744" cy="1049744"/>
          </a:xfrm>
          <a:prstGeom prst="round2DiagRect">
            <a:avLst/>
          </a:pr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9EE2B4FB-9C47-C54F-B6F7-7786720D8E57}"/>
              </a:ext>
            </a:extLst>
          </p:cNvPr>
          <p:cNvSpPr/>
          <p:nvPr/>
        </p:nvSpPr>
        <p:spPr>
          <a:xfrm>
            <a:off x="5584290" y="2881517"/>
            <a:ext cx="3299164" cy="630942"/>
          </a:xfrm>
          <a:prstGeom prst="rect">
            <a:avLst/>
          </a:prstGeom>
        </p:spPr>
        <p:txBody>
          <a:bodyPr wrap="square">
            <a:spAutoFit/>
          </a:bodyPr>
          <a:lstStyle/>
          <a:p>
            <a:pPr lvl="1">
              <a:lnSpc>
                <a:spcPts val="2100"/>
              </a:lnSpc>
            </a:pPr>
            <a:r>
              <a:rPr lang="es-ES_tradnl" sz="2000" dirty="0" smtClean="0">
                <a:solidFill>
                  <a:srgbClr val="002060"/>
                </a:solidFill>
              </a:rPr>
              <a:t>Sostenibilidad, transición y co-financiamiento </a:t>
            </a:r>
            <a:endParaRPr lang="es-ES_tradnl" sz="2000" dirty="0">
              <a:solidFill>
                <a:srgbClr val="002060"/>
              </a:solidFill>
            </a:endParaRPr>
          </a:p>
        </p:txBody>
      </p:sp>
      <p:sp>
        <p:nvSpPr>
          <p:cNvPr id="29" name="Rectangle 28">
            <a:extLst>
              <a:ext uri="{FF2B5EF4-FFF2-40B4-BE49-F238E27FC236}">
                <a16:creationId xmlns="" xmlns:a16="http://schemas.microsoft.com/office/drawing/2014/main" id="{A2491E5A-DCDD-F449-8226-9E6AB820C332}"/>
              </a:ext>
            </a:extLst>
          </p:cNvPr>
          <p:cNvSpPr/>
          <p:nvPr/>
        </p:nvSpPr>
        <p:spPr>
          <a:xfrm>
            <a:off x="5616020" y="4424157"/>
            <a:ext cx="2841296" cy="707886"/>
          </a:xfrm>
          <a:prstGeom prst="rect">
            <a:avLst/>
          </a:prstGeom>
        </p:spPr>
        <p:txBody>
          <a:bodyPr wrap="square">
            <a:spAutoFit/>
          </a:bodyPr>
          <a:lstStyle/>
          <a:p>
            <a:pPr lvl="1"/>
            <a:r>
              <a:rPr lang="es-ES_tradnl" sz="2000" dirty="0" smtClean="0">
                <a:solidFill>
                  <a:srgbClr val="002060"/>
                </a:solidFill>
              </a:rPr>
              <a:t>Uso Eficaz de los recursos (</a:t>
            </a:r>
            <a:r>
              <a:rPr lang="es-ES_tradnl" sz="2000" dirty="0" err="1" smtClean="0">
                <a:solidFill>
                  <a:srgbClr val="002060"/>
                </a:solidFill>
              </a:rPr>
              <a:t>VfM</a:t>
            </a:r>
            <a:r>
              <a:rPr lang="es-ES_tradnl" sz="2000" dirty="0" smtClean="0">
                <a:solidFill>
                  <a:srgbClr val="002060"/>
                </a:solidFill>
              </a:rPr>
              <a:t>*)</a:t>
            </a:r>
            <a:endParaRPr lang="es-ES_tradnl" sz="2000" dirty="0">
              <a:solidFill>
                <a:srgbClr val="002060"/>
              </a:solidFill>
            </a:endParaRPr>
          </a:p>
        </p:txBody>
      </p:sp>
      <p:pic>
        <p:nvPicPr>
          <p:cNvPr id="6" name="Picture 5">
            <a:extLst>
              <a:ext uri="{FF2B5EF4-FFF2-40B4-BE49-F238E27FC236}">
                <a16:creationId xmlns="" xmlns:a16="http://schemas.microsoft.com/office/drawing/2014/main" id="{6D974807-A533-2D41-9D3A-159D93373E89}"/>
              </a:ext>
            </a:extLst>
          </p:cNvPr>
          <p:cNvPicPr>
            <a:picLocks noChangeAspect="1"/>
          </p:cNvPicPr>
          <p:nvPr/>
        </p:nvPicPr>
        <p:blipFill>
          <a:blip r:embed="rId2"/>
          <a:stretch>
            <a:fillRect/>
          </a:stretch>
        </p:blipFill>
        <p:spPr>
          <a:xfrm>
            <a:off x="988419" y="4255772"/>
            <a:ext cx="730226" cy="876271"/>
          </a:xfrm>
          <a:prstGeom prst="rect">
            <a:avLst/>
          </a:prstGeom>
        </p:spPr>
      </p:pic>
      <p:pic>
        <p:nvPicPr>
          <p:cNvPr id="7" name="Picture 6">
            <a:extLst>
              <a:ext uri="{FF2B5EF4-FFF2-40B4-BE49-F238E27FC236}">
                <a16:creationId xmlns="" xmlns:a16="http://schemas.microsoft.com/office/drawing/2014/main" id="{0C58BADA-774F-0345-9192-485ECFE21FEC}"/>
              </a:ext>
            </a:extLst>
          </p:cNvPr>
          <p:cNvPicPr>
            <a:picLocks noChangeAspect="1"/>
          </p:cNvPicPr>
          <p:nvPr/>
        </p:nvPicPr>
        <p:blipFill>
          <a:blip r:embed="rId3"/>
          <a:stretch>
            <a:fillRect/>
          </a:stretch>
        </p:blipFill>
        <p:spPr>
          <a:xfrm>
            <a:off x="5115786" y="4420872"/>
            <a:ext cx="812800" cy="558800"/>
          </a:xfrm>
          <a:prstGeom prst="rect">
            <a:avLst/>
          </a:prstGeom>
        </p:spPr>
      </p:pic>
      <p:pic>
        <p:nvPicPr>
          <p:cNvPr id="12" name="Picture 11">
            <a:extLst>
              <a:ext uri="{FF2B5EF4-FFF2-40B4-BE49-F238E27FC236}">
                <a16:creationId xmlns="" xmlns:a16="http://schemas.microsoft.com/office/drawing/2014/main" id="{D8FCCADF-6171-3447-8806-23E16F54A3CD}"/>
              </a:ext>
            </a:extLst>
          </p:cNvPr>
          <p:cNvPicPr>
            <a:picLocks noChangeAspect="1"/>
          </p:cNvPicPr>
          <p:nvPr/>
        </p:nvPicPr>
        <p:blipFill>
          <a:blip r:embed="rId4"/>
          <a:stretch>
            <a:fillRect/>
          </a:stretch>
        </p:blipFill>
        <p:spPr>
          <a:xfrm>
            <a:off x="5017666" y="2814393"/>
            <a:ext cx="910920" cy="866843"/>
          </a:xfrm>
          <a:prstGeom prst="rect">
            <a:avLst/>
          </a:prstGeom>
        </p:spPr>
      </p:pic>
      <p:sp>
        <p:nvSpPr>
          <p:cNvPr id="17" name="Round Diagonal Corner Rectangle 17">
            <a:extLst>
              <a:ext uri="{FF2B5EF4-FFF2-40B4-BE49-F238E27FC236}">
                <a16:creationId xmlns="" xmlns:a16="http://schemas.microsoft.com/office/drawing/2014/main" id="{30E00E98-9195-4780-899C-5691BB565F03}"/>
              </a:ext>
            </a:extLst>
          </p:cNvPr>
          <p:cNvSpPr/>
          <p:nvPr/>
        </p:nvSpPr>
        <p:spPr>
          <a:xfrm>
            <a:off x="701305" y="2733997"/>
            <a:ext cx="1049744" cy="999703"/>
          </a:xfrm>
          <a:prstGeom prst="round2DiagRect">
            <a:avLst/>
          </a:pr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6">
            <a:extLst>
              <a:ext uri="{FF2B5EF4-FFF2-40B4-BE49-F238E27FC236}">
                <a16:creationId xmlns="" xmlns:a16="http://schemas.microsoft.com/office/drawing/2014/main" id="{B8DFE792-2535-490E-BB2F-8A74B47234F3}"/>
              </a:ext>
            </a:extLst>
          </p:cNvPr>
          <p:cNvPicPr>
            <a:picLocks noChangeAspect="1"/>
          </p:cNvPicPr>
          <p:nvPr/>
        </p:nvPicPr>
        <p:blipFill>
          <a:blip r:embed="rId5"/>
          <a:stretch>
            <a:fillRect/>
          </a:stretch>
        </p:blipFill>
        <p:spPr>
          <a:xfrm>
            <a:off x="815605" y="2810197"/>
            <a:ext cx="871039" cy="871039"/>
          </a:xfrm>
          <a:prstGeom prst="rect">
            <a:avLst/>
          </a:prstGeom>
        </p:spPr>
      </p:pic>
      <p:sp>
        <p:nvSpPr>
          <p:cNvPr id="19" name="Rectangle 17">
            <a:extLst>
              <a:ext uri="{FF2B5EF4-FFF2-40B4-BE49-F238E27FC236}">
                <a16:creationId xmlns="" xmlns:a16="http://schemas.microsoft.com/office/drawing/2014/main" id="{91995AF1-4FCF-4926-AEB7-6559DEFA8A92}"/>
              </a:ext>
            </a:extLst>
          </p:cNvPr>
          <p:cNvSpPr/>
          <p:nvPr/>
        </p:nvSpPr>
        <p:spPr>
          <a:xfrm>
            <a:off x="1756745" y="2781404"/>
            <a:ext cx="3013400" cy="906658"/>
          </a:xfrm>
          <a:prstGeom prst="rect">
            <a:avLst/>
          </a:prstGeom>
        </p:spPr>
        <p:txBody>
          <a:bodyPr wrap="square">
            <a:spAutoFit/>
          </a:bodyPr>
          <a:lstStyle/>
          <a:p>
            <a:pPr>
              <a:lnSpc>
                <a:spcPts val="2100"/>
              </a:lnSpc>
            </a:pPr>
            <a:r>
              <a:rPr lang="es-ES_tradnl" sz="2000" dirty="0" smtClean="0">
                <a:solidFill>
                  <a:srgbClr val="002060"/>
                </a:solidFill>
              </a:rPr>
              <a:t>Modelo de negocios: implementación temprana de la subvención</a:t>
            </a:r>
            <a:endParaRPr lang="es-ES_tradnl" sz="2000" dirty="0">
              <a:solidFill>
                <a:srgbClr val="002060"/>
              </a:solidFill>
            </a:endParaRPr>
          </a:p>
        </p:txBody>
      </p:sp>
      <p:sp>
        <p:nvSpPr>
          <p:cNvPr id="2" name="TextBox 1"/>
          <p:cNvSpPr txBox="1"/>
          <p:nvPr/>
        </p:nvSpPr>
        <p:spPr>
          <a:xfrm>
            <a:off x="1081825" y="6306286"/>
            <a:ext cx="2497863" cy="369332"/>
          </a:xfrm>
          <a:prstGeom prst="rect">
            <a:avLst/>
          </a:prstGeom>
          <a:noFill/>
        </p:spPr>
        <p:txBody>
          <a:bodyPr wrap="none" rtlCol="0">
            <a:spAutoFit/>
          </a:bodyPr>
          <a:lstStyle/>
          <a:p>
            <a:r>
              <a:rPr lang="en-US" dirty="0" smtClean="0">
                <a:solidFill>
                  <a:srgbClr val="002060"/>
                </a:solidFill>
              </a:rPr>
              <a:t>* Value for Money (</a:t>
            </a:r>
            <a:r>
              <a:rPr lang="en-US" dirty="0" err="1" smtClean="0">
                <a:solidFill>
                  <a:srgbClr val="002060"/>
                </a:solidFill>
              </a:rPr>
              <a:t>VfM</a:t>
            </a:r>
            <a:r>
              <a:rPr lang="en-US"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7076976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a:extLst>
              <a:ext uri="{FF2B5EF4-FFF2-40B4-BE49-F238E27FC236}">
                <a16:creationId xmlns="" xmlns:a16="http://schemas.microsoft.com/office/drawing/2014/main" id="{AE3F247C-2C39-3B41-BF9C-D6E4119B6EBB}"/>
              </a:ext>
            </a:extLst>
          </p:cNvPr>
          <p:cNvSpPr/>
          <p:nvPr/>
        </p:nvSpPr>
        <p:spPr>
          <a:xfrm>
            <a:off x="227766" y="245771"/>
            <a:ext cx="8637938" cy="6294177"/>
          </a:xfrm>
          <a:prstGeom prst="round2Diag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4D8"/>
              </a:solidFill>
            </a:endParaRPr>
          </a:p>
        </p:txBody>
      </p:sp>
      <p:sp>
        <p:nvSpPr>
          <p:cNvPr id="7" name="Text Placeholder 2">
            <a:extLst>
              <a:ext uri="{FF2B5EF4-FFF2-40B4-BE49-F238E27FC236}">
                <a16:creationId xmlns="" xmlns:a16="http://schemas.microsoft.com/office/drawing/2014/main" id="{CFADC16C-EA56-FD46-8ECD-96A6805BCEFC}"/>
              </a:ext>
            </a:extLst>
          </p:cNvPr>
          <p:cNvSpPr txBox="1">
            <a:spLocks/>
          </p:cNvSpPr>
          <p:nvPr/>
        </p:nvSpPr>
        <p:spPr>
          <a:xfrm>
            <a:off x="1343157" y="1695984"/>
            <a:ext cx="4994399" cy="857416"/>
          </a:xfrm>
          <a:prstGeom prst="rect">
            <a:avLst/>
          </a:prstGeom>
        </p:spPr>
        <p:txBody>
          <a:bodyPr wrap="square"/>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200"/>
              </a:lnSpc>
              <a:buNone/>
            </a:pPr>
            <a:r>
              <a:rPr lang="en-GB" sz="2400" dirty="0" smtClean="0">
                <a:solidFill>
                  <a:schemeClr val="bg1"/>
                </a:solidFill>
              </a:rPr>
              <a:t>HALLAZGOS PRINCIPALES &amp; RECOMENDACIONES</a:t>
            </a:r>
            <a:endParaRPr lang="en-US" sz="2400" dirty="0">
              <a:solidFill>
                <a:schemeClr val="bg1"/>
              </a:solidFill>
            </a:endParaRPr>
          </a:p>
        </p:txBody>
      </p:sp>
      <p:sp>
        <p:nvSpPr>
          <p:cNvPr id="16" name="Rectangle 15">
            <a:extLst>
              <a:ext uri="{FF2B5EF4-FFF2-40B4-BE49-F238E27FC236}">
                <a16:creationId xmlns="" xmlns:a16="http://schemas.microsoft.com/office/drawing/2014/main" id="{4AFB79ED-6F65-9341-952B-13F9FE01E4E0}"/>
              </a:ext>
            </a:extLst>
          </p:cNvPr>
          <p:cNvSpPr/>
          <p:nvPr/>
        </p:nvSpPr>
        <p:spPr>
          <a:xfrm>
            <a:off x="2915480" y="2823445"/>
            <a:ext cx="5748460" cy="1453817"/>
          </a:xfrm>
          <a:prstGeom prst="rect">
            <a:avLst/>
          </a:prstGeom>
        </p:spPr>
        <p:txBody>
          <a:bodyPr wrap="square">
            <a:spAutoFit/>
          </a:bodyPr>
          <a:lstStyle/>
          <a:p>
            <a:pPr lvl="1">
              <a:lnSpc>
                <a:spcPts val="3500"/>
              </a:lnSpc>
            </a:pPr>
            <a:r>
              <a:rPr lang="es-ES_tradnl" sz="3500" dirty="0" smtClean="0">
                <a:solidFill>
                  <a:schemeClr val="bg1"/>
                </a:solidFill>
              </a:rPr>
              <a:t>Modelo de Negocios: </a:t>
            </a:r>
          </a:p>
          <a:p>
            <a:pPr lvl="1">
              <a:lnSpc>
                <a:spcPts val="3500"/>
              </a:lnSpc>
            </a:pPr>
            <a:r>
              <a:rPr lang="es-ES_tradnl" sz="3500" dirty="0" smtClean="0">
                <a:solidFill>
                  <a:schemeClr val="bg1"/>
                </a:solidFill>
              </a:rPr>
              <a:t>Implementación Temprana de la Subvención</a:t>
            </a:r>
            <a:endParaRPr lang="es-ES_tradnl" sz="3500" dirty="0">
              <a:solidFill>
                <a:schemeClr val="bg1"/>
              </a:solidFill>
            </a:endParaRPr>
          </a:p>
        </p:txBody>
      </p:sp>
      <p:sp>
        <p:nvSpPr>
          <p:cNvPr id="18" name="Round Diagonal Corner Rectangle 17">
            <a:extLst>
              <a:ext uri="{FF2B5EF4-FFF2-40B4-BE49-F238E27FC236}">
                <a16:creationId xmlns="" xmlns:a16="http://schemas.microsoft.com/office/drawing/2014/main" id="{F8670A8B-4726-E446-AAC3-2FC6352D79E9}"/>
              </a:ext>
            </a:extLst>
          </p:cNvPr>
          <p:cNvSpPr/>
          <p:nvPr/>
        </p:nvSpPr>
        <p:spPr>
          <a:xfrm>
            <a:off x="1391288" y="2727647"/>
            <a:ext cx="1747111" cy="1747111"/>
          </a:xfrm>
          <a:prstGeom prst="round2DiagRect">
            <a:avLst/>
          </a:pr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73A5B132-0323-BD49-AD1F-508E873C0212}"/>
              </a:ext>
            </a:extLst>
          </p:cNvPr>
          <p:cNvPicPr>
            <a:picLocks noChangeAspect="1"/>
          </p:cNvPicPr>
          <p:nvPr/>
        </p:nvPicPr>
        <p:blipFill>
          <a:blip r:embed="rId2"/>
          <a:stretch>
            <a:fillRect/>
          </a:stretch>
        </p:blipFill>
        <p:spPr>
          <a:xfrm>
            <a:off x="1568502" y="2870900"/>
            <a:ext cx="1392682" cy="1392682"/>
          </a:xfrm>
          <a:prstGeom prst="rect">
            <a:avLst/>
          </a:prstGeom>
        </p:spPr>
      </p:pic>
    </p:spTree>
    <p:extLst>
      <p:ext uri="{BB962C8B-B14F-4D97-AF65-F5344CB8AC3E}">
        <p14:creationId xmlns:p14="http://schemas.microsoft.com/office/powerpoint/2010/main" val="6404365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 xmlns:a16="http://schemas.microsoft.com/office/drawing/2014/main" id="{9877F0A5-0647-D34C-9569-493E2D4E1DE3}"/>
              </a:ext>
            </a:extLst>
          </p:cNvPr>
          <p:cNvSpPr/>
          <p:nvPr/>
        </p:nvSpPr>
        <p:spPr>
          <a:xfrm>
            <a:off x="226388" y="283658"/>
            <a:ext cx="8460411" cy="1034799"/>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3F460E1B-6A48-5748-B202-30B103B447D9}"/>
              </a:ext>
            </a:extLst>
          </p:cNvPr>
          <p:cNvSpPr/>
          <p:nvPr/>
        </p:nvSpPr>
        <p:spPr>
          <a:xfrm>
            <a:off x="1111637" y="392783"/>
            <a:ext cx="7083231" cy="769441"/>
          </a:xfrm>
          <a:prstGeom prst="rect">
            <a:avLst/>
          </a:prstGeom>
        </p:spPr>
        <p:txBody>
          <a:bodyPr wrap="square">
            <a:spAutoFit/>
          </a:bodyPr>
          <a:lstStyle/>
          <a:p>
            <a:r>
              <a:rPr lang="en-GB" sz="2200" b="1" dirty="0" smtClean="0">
                <a:solidFill>
                  <a:srgbClr val="BCE4D8"/>
                </a:solidFill>
              </a:rPr>
              <a:t>HALLAZGOS PRINCIPALES:</a:t>
            </a:r>
            <a:endParaRPr lang="en-GB" sz="2200" b="1" dirty="0">
              <a:solidFill>
                <a:srgbClr val="BCE4D8"/>
              </a:solidFill>
            </a:endParaRPr>
          </a:p>
          <a:p>
            <a:r>
              <a:rPr lang="en-GB" sz="2200" dirty="0" smtClean="0">
                <a:solidFill>
                  <a:schemeClr val="bg1"/>
                </a:solidFill>
              </a:rPr>
              <a:t>Modelo de </a:t>
            </a:r>
            <a:r>
              <a:rPr lang="en-GB" sz="2200" dirty="0" err="1" smtClean="0">
                <a:solidFill>
                  <a:schemeClr val="bg1"/>
                </a:solidFill>
              </a:rPr>
              <a:t>Negocios</a:t>
            </a:r>
            <a:endParaRPr lang="en-US" sz="2200" dirty="0">
              <a:solidFill>
                <a:schemeClr val="bg1"/>
              </a:solidFill>
            </a:endParaRPr>
          </a:p>
        </p:txBody>
      </p:sp>
      <p:sp>
        <p:nvSpPr>
          <p:cNvPr id="5" name="Round Diagonal Corner Rectangle 4">
            <a:extLst>
              <a:ext uri="{FF2B5EF4-FFF2-40B4-BE49-F238E27FC236}">
                <a16:creationId xmlns="" xmlns:a16="http://schemas.microsoft.com/office/drawing/2014/main" id="{D69640D8-70B7-244E-A537-B40B7772A2DF}"/>
              </a:ext>
            </a:extLst>
          </p:cNvPr>
          <p:cNvSpPr/>
          <p:nvPr/>
        </p:nvSpPr>
        <p:spPr>
          <a:xfrm>
            <a:off x="336057" y="407262"/>
            <a:ext cx="740389" cy="740389"/>
          </a:xfrm>
          <a:prstGeom prst="round2DiagRect">
            <a:avLst/>
          </a:prstGeom>
          <a:solidFill>
            <a:srgbClr val="BCE4D8"/>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7374C5F-F046-B345-893A-C882BE95FCF4}"/>
              </a:ext>
            </a:extLst>
          </p:cNvPr>
          <p:cNvSpPr/>
          <p:nvPr/>
        </p:nvSpPr>
        <p:spPr>
          <a:xfrm>
            <a:off x="3497551" y="1320186"/>
            <a:ext cx="5117019" cy="2862322"/>
          </a:xfrm>
          <a:prstGeom prst="rect">
            <a:avLst/>
          </a:prstGeom>
        </p:spPr>
        <p:txBody>
          <a:bodyPr wrap="square">
            <a:spAutoFit/>
          </a:bodyPr>
          <a:lstStyle/>
          <a:p>
            <a:pPr marL="742950" lvl="1" indent="-285750">
              <a:buClr>
                <a:srgbClr val="368BAB"/>
              </a:buClr>
              <a:buFont typeface="Wingdings" pitchFamily="2" charset="2"/>
              <a:buChar char="§"/>
            </a:pPr>
            <a:r>
              <a:rPr lang="es-ES_tradnl" dirty="0" smtClean="0">
                <a:solidFill>
                  <a:srgbClr val="002060"/>
                </a:solidFill>
              </a:rPr>
              <a:t>La Secretaría aprobó la mayoría de las propuestas de las EPP en tiempo. </a:t>
            </a:r>
          </a:p>
          <a:p>
            <a:pPr marL="742950" lvl="1" indent="-285750">
              <a:buClr>
                <a:srgbClr val="368BAB"/>
              </a:buClr>
              <a:buFont typeface="Wingdings" pitchFamily="2" charset="2"/>
              <a:buChar char="§"/>
            </a:pPr>
            <a:r>
              <a:rPr lang="es-ES_tradnl" dirty="0" smtClean="0">
                <a:solidFill>
                  <a:srgbClr val="002060"/>
                </a:solidFill>
              </a:rPr>
              <a:t>Los desembolsos de inicio (del FM a los RP) para la mayoría de las propuestas se realizaron en tiempo. </a:t>
            </a:r>
          </a:p>
          <a:p>
            <a:pPr marL="742950" lvl="1" indent="-285750">
              <a:buClr>
                <a:srgbClr val="368BAB"/>
              </a:buClr>
              <a:buFont typeface="Wingdings" pitchFamily="2" charset="2"/>
              <a:buChar char="§"/>
            </a:pPr>
            <a:r>
              <a:rPr lang="es-ES_tradnl" dirty="0" smtClean="0">
                <a:solidFill>
                  <a:srgbClr val="002060"/>
                </a:solidFill>
              </a:rPr>
              <a:t>Los Portafolio</a:t>
            </a:r>
            <a:r>
              <a:rPr lang="es-ES_tradnl" dirty="0">
                <a:solidFill>
                  <a:srgbClr val="002060"/>
                </a:solidFill>
              </a:rPr>
              <a:t>s</a:t>
            </a:r>
            <a:r>
              <a:rPr lang="es-ES_tradnl" dirty="0" smtClean="0">
                <a:solidFill>
                  <a:srgbClr val="002060"/>
                </a:solidFill>
              </a:rPr>
              <a:t> mostraron flexibilidad – lo cual facilitó las transiciones. </a:t>
            </a:r>
          </a:p>
          <a:p>
            <a:pPr marL="742950" lvl="1" indent="-285750">
              <a:buClr>
                <a:srgbClr val="368BAB"/>
              </a:buClr>
              <a:buFont typeface="Wingdings" pitchFamily="2" charset="2"/>
              <a:buChar char="§"/>
            </a:pPr>
            <a:r>
              <a:rPr lang="es-ES_tradnl" dirty="0" smtClean="0">
                <a:solidFill>
                  <a:srgbClr val="002060"/>
                </a:solidFill>
              </a:rPr>
              <a:t>Los Equipos de País desempeñaron un papel importante en resolver cuellos de botella que se presentaron tempranamente. </a:t>
            </a:r>
            <a:endParaRPr lang="es-ES_tradnl" dirty="0">
              <a:solidFill>
                <a:srgbClr val="002060"/>
              </a:solidFill>
            </a:endParaRPr>
          </a:p>
        </p:txBody>
      </p:sp>
      <p:sp>
        <p:nvSpPr>
          <p:cNvPr id="8" name="Round Diagonal Corner Rectangle 7">
            <a:extLst>
              <a:ext uri="{FF2B5EF4-FFF2-40B4-BE49-F238E27FC236}">
                <a16:creationId xmlns="" xmlns:a16="http://schemas.microsoft.com/office/drawing/2014/main" id="{513C2728-E204-1544-9934-4D93F9A9215B}"/>
              </a:ext>
            </a:extLst>
          </p:cNvPr>
          <p:cNvSpPr/>
          <p:nvPr/>
        </p:nvSpPr>
        <p:spPr>
          <a:xfrm>
            <a:off x="319350" y="1567279"/>
            <a:ext cx="3218644" cy="1658521"/>
          </a:xfrm>
          <a:prstGeom prst="round2DiagRect">
            <a:avLst/>
          </a:prstGeom>
          <a:solidFill>
            <a:srgbClr val="81C3C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a:extLst>
              <a:ext uri="{FF2B5EF4-FFF2-40B4-BE49-F238E27FC236}">
                <a16:creationId xmlns="" xmlns:a16="http://schemas.microsoft.com/office/drawing/2014/main" id="{7C95DDC1-C534-754C-A9BF-623A8B69F9EB}"/>
              </a:ext>
            </a:extLst>
          </p:cNvPr>
          <p:cNvSpPr/>
          <p:nvPr/>
        </p:nvSpPr>
        <p:spPr>
          <a:xfrm>
            <a:off x="226388" y="1575170"/>
            <a:ext cx="3218644" cy="1485529"/>
          </a:xfrm>
          <a:prstGeom prst="round2DiagRect">
            <a:avLst/>
          </a:prstGeom>
          <a:solidFill>
            <a:srgbClr val="BCE4D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E8132D19-F7AC-BD45-8101-E253EE2509E7}"/>
              </a:ext>
            </a:extLst>
          </p:cNvPr>
          <p:cNvSpPr/>
          <p:nvPr/>
        </p:nvSpPr>
        <p:spPr>
          <a:xfrm>
            <a:off x="448999" y="1553294"/>
            <a:ext cx="2773421" cy="1477328"/>
          </a:xfrm>
          <a:prstGeom prst="rect">
            <a:avLst/>
          </a:prstGeom>
        </p:spPr>
        <p:txBody>
          <a:bodyPr wrap="square">
            <a:spAutoFit/>
          </a:bodyPr>
          <a:lstStyle/>
          <a:p>
            <a:r>
              <a:rPr lang="es-ES_tradnl" b="1" dirty="0" smtClean="0">
                <a:solidFill>
                  <a:srgbClr val="002060"/>
                </a:solidFill>
              </a:rPr>
              <a:t>Algunos procesos “de arranque” de las subvenciones funcionaron bien, de acuerdo a lo planificado</a:t>
            </a:r>
            <a:endParaRPr lang="es-ES_tradnl" b="1" dirty="0">
              <a:solidFill>
                <a:srgbClr val="002060"/>
              </a:solidFill>
            </a:endParaRPr>
          </a:p>
        </p:txBody>
      </p:sp>
      <p:pic>
        <p:nvPicPr>
          <p:cNvPr id="11" name="Picture 10">
            <a:extLst>
              <a:ext uri="{FF2B5EF4-FFF2-40B4-BE49-F238E27FC236}">
                <a16:creationId xmlns="" xmlns:a16="http://schemas.microsoft.com/office/drawing/2014/main" id="{BF254D68-8CE4-BE4F-8FE3-1CF353CE0F93}"/>
              </a:ext>
            </a:extLst>
          </p:cNvPr>
          <p:cNvPicPr>
            <a:picLocks noChangeAspect="1"/>
          </p:cNvPicPr>
          <p:nvPr/>
        </p:nvPicPr>
        <p:blipFill>
          <a:blip r:embed="rId3"/>
          <a:stretch>
            <a:fillRect/>
          </a:stretch>
        </p:blipFill>
        <p:spPr>
          <a:xfrm>
            <a:off x="411701" y="473975"/>
            <a:ext cx="589099" cy="589099"/>
          </a:xfrm>
          <a:prstGeom prst="rect">
            <a:avLst/>
          </a:prstGeom>
        </p:spPr>
      </p:pic>
      <p:sp>
        <p:nvSpPr>
          <p:cNvPr id="12" name="Round Diagonal Corner Rectangle 7">
            <a:extLst>
              <a:ext uri="{FF2B5EF4-FFF2-40B4-BE49-F238E27FC236}">
                <a16:creationId xmlns="" xmlns:a16="http://schemas.microsoft.com/office/drawing/2014/main" id="{EBE8DBC1-5418-49DE-88A5-888D1955FA97}"/>
              </a:ext>
            </a:extLst>
          </p:cNvPr>
          <p:cNvSpPr/>
          <p:nvPr/>
        </p:nvSpPr>
        <p:spPr>
          <a:xfrm>
            <a:off x="371869" y="4706751"/>
            <a:ext cx="3218644" cy="1860889"/>
          </a:xfrm>
          <a:prstGeom prst="round2DiagRect">
            <a:avLst/>
          </a:prstGeom>
          <a:solidFill>
            <a:srgbClr val="81C3C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8">
            <a:extLst>
              <a:ext uri="{FF2B5EF4-FFF2-40B4-BE49-F238E27FC236}">
                <a16:creationId xmlns="" xmlns:a16="http://schemas.microsoft.com/office/drawing/2014/main" id="{4D0D9846-C720-4B5A-AC41-12608F43B8CF}"/>
              </a:ext>
            </a:extLst>
          </p:cNvPr>
          <p:cNvSpPr/>
          <p:nvPr/>
        </p:nvSpPr>
        <p:spPr>
          <a:xfrm>
            <a:off x="278907" y="4600343"/>
            <a:ext cx="3218644" cy="1860888"/>
          </a:xfrm>
          <a:prstGeom prst="round2DiagRect">
            <a:avLst/>
          </a:prstGeom>
          <a:solidFill>
            <a:srgbClr val="BCE4D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68888270-E7D3-40DB-B65F-12B0DBE1E531}"/>
              </a:ext>
            </a:extLst>
          </p:cNvPr>
          <p:cNvSpPr/>
          <p:nvPr/>
        </p:nvSpPr>
        <p:spPr>
          <a:xfrm>
            <a:off x="520953" y="4636073"/>
            <a:ext cx="2976598" cy="1891116"/>
          </a:xfrm>
          <a:prstGeom prst="rect">
            <a:avLst/>
          </a:prstGeom>
        </p:spPr>
        <p:txBody>
          <a:bodyPr wrap="square">
            <a:spAutoFit/>
          </a:bodyPr>
          <a:lstStyle/>
          <a:p>
            <a:pPr>
              <a:lnSpc>
                <a:spcPts val="2000"/>
              </a:lnSpc>
            </a:pPr>
            <a:r>
              <a:rPr lang="es-ES_tradnl" b="1" dirty="0" smtClean="0">
                <a:solidFill>
                  <a:srgbClr val="002060"/>
                </a:solidFill>
              </a:rPr>
              <a:t>Otros procesos no funcionaron tan bien y esto afectó la eficiencia de la implementación [de la subvención], contribuyendo a bajas tasas de ejecución presupuestaria.</a:t>
            </a:r>
            <a:endParaRPr lang="es-ES_tradnl" b="1" dirty="0">
              <a:solidFill>
                <a:srgbClr val="002060"/>
              </a:solidFill>
            </a:endParaRPr>
          </a:p>
        </p:txBody>
      </p:sp>
      <p:sp>
        <p:nvSpPr>
          <p:cNvPr id="15" name="Rectangle 14">
            <a:extLst>
              <a:ext uri="{FF2B5EF4-FFF2-40B4-BE49-F238E27FC236}">
                <a16:creationId xmlns="" xmlns:a16="http://schemas.microsoft.com/office/drawing/2014/main" id="{E0F98D18-6ACC-4729-84E8-9779CD313118}"/>
              </a:ext>
            </a:extLst>
          </p:cNvPr>
          <p:cNvSpPr/>
          <p:nvPr/>
        </p:nvSpPr>
        <p:spPr>
          <a:xfrm>
            <a:off x="3445032" y="4338640"/>
            <a:ext cx="5672708" cy="2246769"/>
          </a:xfrm>
          <a:prstGeom prst="rect">
            <a:avLst/>
          </a:prstGeom>
        </p:spPr>
        <p:txBody>
          <a:bodyPr wrap="square">
            <a:spAutoFit/>
          </a:bodyPr>
          <a:lstStyle/>
          <a:p>
            <a:pPr marL="742950" lvl="1" indent="-285750">
              <a:buClr>
                <a:srgbClr val="368BAB"/>
              </a:buClr>
              <a:buFont typeface="Wingdings" pitchFamily="2" charset="2"/>
              <a:buChar char="§"/>
            </a:pPr>
            <a:r>
              <a:rPr lang="es-ES_tradnl" dirty="0" smtClean="0">
                <a:solidFill>
                  <a:srgbClr val="002060"/>
                </a:solidFill>
              </a:rPr>
              <a:t>Procesos concurrentes relacionados con el modelo de negocios redujeron el tiempo de inicio de las subvenciones. </a:t>
            </a:r>
          </a:p>
          <a:p>
            <a:pPr marL="742950" lvl="1" indent="-285750">
              <a:buClr>
                <a:srgbClr val="368BAB"/>
              </a:buClr>
              <a:buFont typeface="Wingdings" pitchFamily="2" charset="2"/>
              <a:buChar char="§"/>
            </a:pPr>
            <a:r>
              <a:rPr lang="es-ES_tradnl" dirty="0" smtClean="0">
                <a:solidFill>
                  <a:srgbClr val="002060"/>
                </a:solidFill>
              </a:rPr>
              <a:t>Transición de RP creó retrasos iniciales en la implementación. </a:t>
            </a:r>
          </a:p>
          <a:p>
            <a:pPr marL="742950" lvl="1" indent="-285750">
              <a:lnSpc>
                <a:spcPts val="2000"/>
              </a:lnSpc>
              <a:spcAft>
                <a:spcPts val="1800"/>
              </a:spcAft>
              <a:buClr>
                <a:srgbClr val="368BAB"/>
              </a:buClr>
              <a:buFont typeface="Wingdings" pitchFamily="2" charset="2"/>
              <a:buChar char="§"/>
            </a:pPr>
            <a:r>
              <a:rPr lang="es-ES_tradnl" dirty="0" smtClean="0">
                <a:solidFill>
                  <a:srgbClr val="002060"/>
                </a:solidFill>
              </a:rPr>
              <a:t>Procesos largos de selección y contratación de implementadores, sobre todo SR por los RP retrasó las actividades de implementación.  </a:t>
            </a:r>
            <a:endParaRPr lang="es-ES_tradnl" dirty="0">
              <a:solidFill>
                <a:srgbClr val="002060"/>
              </a:solidFill>
            </a:endParaRPr>
          </a:p>
        </p:txBody>
      </p:sp>
    </p:spTree>
    <p:extLst>
      <p:ext uri="{BB962C8B-B14F-4D97-AF65-F5344CB8AC3E}">
        <p14:creationId xmlns:p14="http://schemas.microsoft.com/office/powerpoint/2010/main" val="19489719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4619263-DAE7-164D-B6E2-ED8463BC2A0A}"/>
              </a:ext>
            </a:extLst>
          </p:cNvPr>
          <p:cNvSpPr/>
          <p:nvPr/>
        </p:nvSpPr>
        <p:spPr>
          <a:xfrm>
            <a:off x="180305" y="1452704"/>
            <a:ext cx="8783391" cy="4632037"/>
          </a:xfrm>
          <a:prstGeom prst="rect">
            <a:avLst/>
          </a:prstGeom>
        </p:spPr>
        <p:txBody>
          <a:bodyPr wrap="square" numCol="1">
            <a:spAutoFit/>
          </a:bodyPr>
          <a:lstStyle/>
          <a:p>
            <a:pPr>
              <a:spcAft>
                <a:spcPts val="600"/>
              </a:spcAft>
            </a:pPr>
            <a:r>
              <a:rPr lang="es-ES_tradnl" sz="2000" b="1" dirty="0" smtClean="0">
                <a:solidFill>
                  <a:srgbClr val="368BAB"/>
                </a:solidFill>
              </a:rPr>
              <a:t>La Secretaría del Fondo Mundial debe considerar</a:t>
            </a:r>
          </a:p>
          <a:p>
            <a:pPr marL="285750" indent="-285750">
              <a:spcAft>
                <a:spcPts val="1200"/>
              </a:spcAft>
              <a:buClr>
                <a:srgbClr val="368BAB"/>
              </a:buClr>
              <a:buSzPct val="104000"/>
              <a:buFont typeface="Wingdings" pitchFamily="2" charset="2"/>
              <a:buChar char="§"/>
            </a:pPr>
            <a:r>
              <a:rPr lang="es-ES_tradnl" sz="2000" dirty="0" smtClean="0">
                <a:solidFill>
                  <a:srgbClr val="002060"/>
                </a:solidFill>
              </a:rPr>
              <a:t>Actualizar y mejorar la guía para los MCP* y RP sobre la selección y contratación de los SR para que los procesos de selección y contratación de RP / SR se realice antes de la implementación de la subvención. La orientación debe incluir:</a:t>
            </a:r>
          </a:p>
          <a:p>
            <a:pPr marL="742950" lvl="1" indent="-285750">
              <a:spcAft>
                <a:spcPts val="1200"/>
              </a:spcAft>
              <a:buClr>
                <a:srgbClr val="368BAB"/>
              </a:buClr>
              <a:buSzPct val="104000"/>
              <a:buFont typeface="Wingdings" pitchFamily="2" charset="2"/>
              <a:buChar char="§"/>
            </a:pPr>
            <a:r>
              <a:rPr lang="es-ES_tradnl" sz="2000" dirty="0" smtClean="0">
                <a:solidFill>
                  <a:srgbClr val="002060"/>
                </a:solidFill>
              </a:rPr>
              <a:t>el período de tiempo dentro del cual se espera que los RP seleccionen y contraten a los SR</a:t>
            </a:r>
          </a:p>
          <a:p>
            <a:pPr marL="742950" lvl="1" indent="-285750">
              <a:spcAft>
                <a:spcPts val="1200"/>
              </a:spcAft>
              <a:buClr>
                <a:srgbClr val="368BAB"/>
              </a:buClr>
              <a:buSzPct val="104000"/>
              <a:buFont typeface="Wingdings" pitchFamily="2" charset="2"/>
              <a:buChar char="§"/>
            </a:pPr>
            <a:r>
              <a:rPr lang="es-ES_tradnl" sz="2000" dirty="0" smtClean="0">
                <a:solidFill>
                  <a:srgbClr val="002060"/>
                </a:solidFill>
              </a:rPr>
              <a:t>trabajo de los RP con los SR identificados para garantizar que los roles, el alcance de las actividades y los presupuestos queden acordados durante la concesión de subvenciones, antes del período de implementación</a:t>
            </a:r>
          </a:p>
          <a:p>
            <a:pPr marL="285750" indent="-285750">
              <a:spcAft>
                <a:spcPts val="1200"/>
              </a:spcAft>
              <a:buClr>
                <a:srgbClr val="368BAB"/>
              </a:buClr>
              <a:buSzPct val="104000"/>
              <a:buFont typeface="Wingdings" pitchFamily="2" charset="2"/>
              <a:buChar char="§"/>
            </a:pPr>
            <a:r>
              <a:rPr lang="es-ES_tradnl" sz="2000" dirty="0" smtClean="0">
                <a:solidFill>
                  <a:srgbClr val="002060"/>
                </a:solidFill>
              </a:rPr>
              <a:t>Recomendar a los RP que utilicen la política de pre-financiamiento de FM para facilitar la preparación de los SR (por ejemplo, la contratación de personal, el pre-financiamiento de compra de suministros) antes de que inicie la implementación.</a:t>
            </a:r>
            <a:endParaRPr lang="es-ES_tradnl" sz="2000" dirty="0">
              <a:solidFill>
                <a:srgbClr val="002060"/>
              </a:solidFill>
            </a:endParaRPr>
          </a:p>
        </p:txBody>
      </p:sp>
      <p:sp>
        <p:nvSpPr>
          <p:cNvPr id="8" name="Round Diagonal Corner Rectangle 7">
            <a:extLst>
              <a:ext uri="{FF2B5EF4-FFF2-40B4-BE49-F238E27FC236}">
                <a16:creationId xmlns="" xmlns:a16="http://schemas.microsoft.com/office/drawing/2014/main" id="{9D7873D9-11BC-334A-991D-1859F439D876}"/>
              </a:ext>
            </a:extLst>
          </p:cNvPr>
          <p:cNvSpPr/>
          <p:nvPr/>
        </p:nvSpPr>
        <p:spPr>
          <a:xfrm>
            <a:off x="226388" y="283658"/>
            <a:ext cx="8460411" cy="1034799"/>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B3C5E79D-6E32-0941-8771-5FE3C412E079}"/>
              </a:ext>
            </a:extLst>
          </p:cNvPr>
          <p:cNvSpPr/>
          <p:nvPr/>
        </p:nvSpPr>
        <p:spPr>
          <a:xfrm>
            <a:off x="1111637" y="382844"/>
            <a:ext cx="7083231" cy="769441"/>
          </a:xfrm>
          <a:prstGeom prst="rect">
            <a:avLst/>
          </a:prstGeom>
        </p:spPr>
        <p:txBody>
          <a:bodyPr wrap="square">
            <a:spAutoFit/>
          </a:bodyPr>
          <a:lstStyle/>
          <a:p>
            <a:r>
              <a:rPr lang="en-GB" sz="2200" b="1" dirty="0" smtClean="0">
                <a:solidFill>
                  <a:srgbClr val="BCE4D8"/>
                </a:solidFill>
              </a:rPr>
              <a:t>RECOMENDACIONES:</a:t>
            </a:r>
            <a:endParaRPr lang="en-GB" sz="2200" b="1" dirty="0">
              <a:solidFill>
                <a:srgbClr val="BCE4D8"/>
              </a:solidFill>
            </a:endParaRPr>
          </a:p>
          <a:p>
            <a:r>
              <a:rPr lang="en-GB" sz="2200" dirty="0" smtClean="0">
                <a:solidFill>
                  <a:schemeClr val="bg1"/>
                </a:solidFill>
              </a:rPr>
              <a:t>Modelo de </a:t>
            </a:r>
            <a:r>
              <a:rPr lang="en-GB" sz="2200" dirty="0" err="1" smtClean="0">
                <a:solidFill>
                  <a:schemeClr val="bg1"/>
                </a:solidFill>
              </a:rPr>
              <a:t>Negocios</a:t>
            </a:r>
            <a:endParaRPr lang="en-US" sz="2200" dirty="0">
              <a:solidFill>
                <a:schemeClr val="bg1"/>
              </a:solidFill>
            </a:endParaRPr>
          </a:p>
        </p:txBody>
      </p:sp>
      <p:sp>
        <p:nvSpPr>
          <p:cNvPr id="11" name="Round Diagonal Corner Rectangle 10">
            <a:extLst>
              <a:ext uri="{FF2B5EF4-FFF2-40B4-BE49-F238E27FC236}">
                <a16:creationId xmlns="" xmlns:a16="http://schemas.microsoft.com/office/drawing/2014/main" id="{15CD3526-73F7-3341-8AFA-0CE6829F62C8}"/>
              </a:ext>
            </a:extLst>
          </p:cNvPr>
          <p:cNvSpPr/>
          <p:nvPr/>
        </p:nvSpPr>
        <p:spPr>
          <a:xfrm>
            <a:off x="336057" y="407262"/>
            <a:ext cx="740389" cy="740389"/>
          </a:xfrm>
          <a:prstGeom prst="round2DiagRect">
            <a:avLst/>
          </a:prstGeom>
          <a:solidFill>
            <a:srgbClr val="BCE4D8"/>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076993CA-0B07-0841-A6E2-619DCB8109D1}"/>
              </a:ext>
            </a:extLst>
          </p:cNvPr>
          <p:cNvPicPr>
            <a:picLocks noChangeAspect="1"/>
          </p:cNvPicPr>
          <p:nvPr/>
        </p:nvPicPr>
        <p:blipFill>
          <a:blip r:embed="rId3"/>
          <a:stretch>
            <a:fillRect/>
          </a:stretch>
        </p:blipFill>
        <p:spPr>
          <a:xfrm>
            <a:off x="393931" y="476108"/>
            <a:ext cx="659968" cy="659968"/>
          </a:xfrm>
          <a:prstGeom prst="rect">
            <a:avLst/>
          </a:prstGeom>
        </p:spPr>
      </p:pic>
      <p:sp>
        <p:nvSpPr>
          <p:cNvPr id="2" name="TextBox 1"/>
          <p:cNvSpPr txBox="1"/>
          <p:nvPr/>
        </p:nvSpPr>
        <p:spPr>
          <a:xfrm>
            <a:off x="393931" y="6430825"/>
            <a:ext cx="3741345" cy="369332"/>
          </a:xfrm>
          <a:prstGeom prst="rect">
            <a:avLst/>
          </a:prstGeom>
          <a:noFill/>
        </p:spPr>
        <p:txBody>
          <a:bodyPr wrap="none" rtlCol="0">
            <a:spAutoFit/>
          </a:bodyPr>
          <a:lstStyle/>
          <a:p>
            <a:r>
              <a:rPr lang="en-US" dirty="0" smtClean="0">
                <a:solidFill>
                  <a:srgbClr val="002060"/>
                </a:solidFill>
              </a:rPr>
              <a:t>* </a:t>
            </a:r>
            <a:r>
              <a:rPr lang="en-US" dirty="0" err="1" smtClean="0">
                <a:solidFill>
                  <a:srgbClr val="002060"/>
                </a:solidFill>
              </a:rPr>
              <a:t>Mecanismo</a:t>
            </a:r>
            <a:r>
              <a:rPr lang="en-US" dirty="0" smtClean="0">
                <a:solidFill>
                  <a:srgbClr val="002060"/>
                </a:solidFill>
              </a:rPr>
              <a:t> de </a:t>
            </a:r>
            <a:r>
              <a:rPr lang="en-US" dirty="0" err="1" smtClean="0">
                <a:solidFill>
                  <a:srgbClr val="002060"/>
                </a:solidFill>
              </a:rPr>
              <a:t>Coordinación</a:t>
            </a:r>
            <a:r>
              <a:rPr lang="en-US" dirty="0" smtClean="0">
                <a:solidFill>
                  <a:srgbClr val="002060"/>
                </a:solidFill>
              </a:rPr>
              <a:t> de </a:t>
            </a:r>
            <a:r>
              <a:rPr lang="en-US" dirty="0" err="1" smtClean="0">
                <a:solidFill>
                  <a:srgbClr val="002060"/>
                </a:solidFill>
              </a:rPr>
              <a:t>Pais</a:t>
            </a:r>
            <a:endParaRPr lang="en-US" dirty="0">
              <a:solidFill>
                <a:srgbClr val="002060"/>
              </a:solidFill>
            </a:endParaRPr>
          </a:p>
        </p:txBody>
      </p:sp>
    </p:spTree>
    <p:extLst>
      <p:ext uri="{BB962C8B-B14F-4D97-AF65-F5344CB8AC3E}">
        <p14:creationId xmlns:p14="http://schemas.microsoft.com/office/powerpoint/2010/main" val="28040858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 xmlns:a16="http://schemas.microsoft.com/office/drawing/2014/main" id="{9B90CE70-4427-F341-88D5-0C2D61ABA9A1}"/>
              </a:ext>
            </a:extLst>
          </p:cNvPr>
          <p:cNvSpPr/>
          <p:nvPr/>
        </p:nvSpPr>
        <p:spPr>
          <a:xfrm>
            <a:off x="227766" y="110304"/>
            <a:ext cx="8637938" cy="6294177"/>
          </a:xfrm>
          <a:prstGeom prst="round2Diag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4D8"/>
              </a:solidFill>
            </a:endParaRPr>
          </a:p>
        </p:txBody>
      </p:sp>
      <p:sp>
        <p:nvSpPr>
          <p:cNvPr id="5" name="Rectangle 4">
            <a:extLst>
              <a:ext uri="{FF2B5EF4-FFF2-40B4-BE49-F238E27FC236}">
                <a16:creationId xmlns="" xmlns:a16="http://schemas.microsoft.com/office/drawing/2014/main" id="{B9EBA758-057A-7045-95EE-4EF508F1EA80}"/>
              </a:ext>
            </a:extLst>
          </p:cNvPr>
          <p:cNvSpPr/>
          <p:nvPr/>
        </p:nvSpPr>
        <p:spPr>
          <a:xfrm>
            <a:off x="3196277" y="2974400"/>
            <a:ext cx="4864064" cy="1004976"/>
          </a:xfrm>
          <a:prstGeom prst="rect">
            <a:avLst/>
          </a:prstGeom>
        </p:spPr>
        <p:txBody>
          <a:bodyPr wrap="square">
            <a:spAutoFit/>
          </a:bodyPr>
          <a:lstStyle/>
          <a:p>
            <a:pPr lvl="1">
              <a:lnSpc>
                <a:spcPts val="3500"/>
              </a:lnSpc>
            </a:pPr>
            <a:r>
              <a:rPr lang="es-ES_tradnl" sz="3500" dirty="0" smtClean="0">
                <a:solidFill>
                  <a:schemeClr val="bg1"/>
                </a:solidFill>
              </a:rPr>
              <a:t>Derechos Humanos, Género</a:t>
            </a:r>
            <a:endParaRPr lang="es-ES_tradnl" sz="3500" dirty="0">
              <a:solidFill>
                <a:schemeClr val="bg1"/>
              </a:solidFill>
            </a:endParaRPr>
          </a:p>
        </p:txBody>
      </p:sp>
      <p:grpSp>
        <p:nvGrpSpPr>
          <p:cNvPr id="10" name="Group 9">
            <a:extLst>
              <a:ext uri="{FF2B5EF4-FFF2-40B4-BE49-F238E27FC236}">
                <a16:creationId xmlns="" xmlns:a16="http://schemas.microsoft.com/office/drawing/2014/main" id="{BDD66C2A-6960-6F4A-ACE0-3D9DD21EEBD7}"/>
              </a:ext>
            </a:extLst>
          </p:cNvPr>
          <p:cNvGrpSpPr/>
          <p:nvPr/>
        </p:nvGrpSpPr>
        <p:grpSpPr>
          <a:xfrm>
            <a:off x="1449166" y="2692927"/>
            <a:ext cx="1747111" cy="1747111"/>
            <a:chOff x="2423362" y="2521865"/>
            <a:chExt cx="1747111" cy="1747111"/>
          </a:xfrm>
        </p:grpSpPr>
        <p:sp>
          <p:nvSpPr>
            <p:cNvPr id="7" name="Round Diagonal Corner Rectangle 6">
              <a:extLst>
                <a:ext uri="{FF2B5EF4-FFF2-40B4-BE49-F238E27FC236}">
                  <a16:creationId xmlns="" xmlns:a16="http://schemas.microsoft.com/office/drawing/2014/main" id="{C044C151-48D9-1348-8F93-6753C885C2F3}"/>
                </a:ext>
              </a:extLst>
            </p:cNvPr>
            <p:cNvSpPr/>
            <p:nvPr/>
          </p:nvSpPr>
          <p:spPr>
            <a:xfrm>
              <a:off x="2423362" y="2521865"/>
              <a:ext cx="1747111" cy="1747111"/>
            </a:xfrm>
            <a:prstGeom prst="round2DiagRect">
              <a:avLst/>
            </a:prstGeom>
            <a:solidFill>
              <a:srgbClr val="BCE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8405A5B7-0A30-0E4C-B2D0-BA9C037CBD3E}"/>
                </a:ext>
              </a:extLst>
            </p:cNvPr>
            <p:cNvPicPr>
              <a:picLocks noChangeAspect="1"/>
            </p:cNvPicPr>
            <p:nvPr/>
          </p:nvPicPr>
          <p:blipFill>
            <a:blip r:embed="rId3"/>
            <a:stretch>
              <a:fillRect/>
            </a:stretch>
          </p:blipFill>
          <p:spPr>
            <a:xfrm>
              <a:off x="2580567" y="2629457"/>
              <a:ext cx="1265876" cy="1519051"/>
            </a:xfrm>
            <a:prstGeom prst="rect">
              <a:avLst/>
            </a:prstGeom>
          </p:spPr>
        </p:pic>
      </p:grpSp>
      <p:sp>
        <p:nvSpPr>
          <p:cNvPr id="11" name="Text Placeholder 2">
            <a:extLst>
              <a:ext uri="{FF2B5EF4-FFF2-40B4-BE49-F238E27FC236}">
                <a16:creationId xmlns="" xmlns:a16="http://schemas.microsoft.com/office/drawing/2014/main" id="{DFCCD4F1-BB3E-A847-B451-274518F4526A}"/>
              </a:ext>
            </a:extLst>
          </p:cNvPr>
          <p:cNvSpPr txBox="1">
            <a:spLocks/>
          </p:cNvSpPr>
          <p:nvPr/>
        </p:nvSpPr>
        <p:spPr>
          <a:xfrm>
            <a:off x="1343157" y="1708672"/>
            <a:ext cx="4994399" cy="857416"/>
          </a:xfrm>
          <a:prstGeom prst="rect">
            <a:avLst/>
          </a:prstGeom>
        </p:spPr>
        <p:txBody>
          <a:bodyPr wrap="square"/>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200"/>
              </a:lnSpc>
              <a:buNone/>
            </a:pPr>
            <a:r>
              <a:rPr lang="en-GB" sz="2400" dirty="0" smtClean="0">
                <a:solidFill>
                  <a:schemeClr val="bg1"/>
                </a:solidFill>
              </a:rPr>
              <a:t>HALLAZGOS PRINCIPALES Y RECOMENDACIONES </a:t>
            </a:r>
            <a:endParaRPr lang="en-US" sz="2400" dirty="0">
              <a:solidFill>
                <a:schemeClr val="bg1"/>
              </a:solidFill>
            </a:endParaRPr>
          </a:p>
        </p:txBody>
      </p:sp>
    </p:spTree>
    <p:extLst>
      <p:ext uri="{BB962C8B-B14F-4D97-AF65-F5344CB8AC3E}">
        <p14:creationId xmlns:p14="http://schemas.microsoft.com/office/powerpoint/2010/main" val="33077205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a:extLst>
              <a:ext uri="{FF2B5EF4-FFF2-40B4-BE49-F238E27FC236}">
                <a16:creationId xmlns="" xmlns:a16="http://schemas.microsoft.com/office/drawing/2014/main" id="{8704D4B2-16F3-9541-B3F7-EDCC5DDF82C0}"/>
              </a:ext>
            </a:extLst>
          </p:cNvPr>
          <p:cNvSpPr/>
          <p:nvPr/>
        </p:nvSpPr>
        <p:spPr>
          <a:xfrm>
            <a:off x="226388" y="283658"/>
            <a:ext cx="8460411" cy="1034799"/>
          </a:xfrm>
          <a:prstGeom prst="round2DiagRect">
            <a:avLst/>
          </a:pr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1170EE2A-7FE4-014A-A703-DB443D6ADDC6}"/>
              </a:ext>
            </a:extLst>
          </p:cNvPr>
          <p:cNvSpPr/>
          <p:nvPr/>
        </p:nvSpPr>
        <p:spPr>
          <a:xfrm>
            <a:off x="1111637" y="392783"/>
            <a:ext cx="7083231" cy="769441"/>
          </a:xfrm>
          <a:prstGeom prst="rect">
            <a:avLst/>
          </a:prstGeom>
        </p:spPr>
        <p:txBody>
          <a:bodyPr wrap="square">
            <a:spAutoFit/>
          </a:bodyPr>
          <a:lstStyle/>
          <a:p>
            <a:r>
              <a:rPr lang="en-GB" sz="2200" b="1" dirty="0" smtClean="0">
                <a:solidFill>
                  <a:srgbClr val="BCE4D8"/>
                </a:solidFill>
              </a:rPr>
              <a:t>HALLAZGOS PRINCIPALES:</a:t>
            </a:r>
            <a:endParaRPr lang="en-GB" sz="2200" b="1" dirty="0">
              <a:solidFill>
                <a:srgbClr val="BCE4D8"/>
              </a:solidFill>
            </a:endParaRPr>
          </a:p>
          <a:p>
            <a:r>
              <a:rPr lang="en-GB" sz="2200" dirty="0" smtClean="0">
                <a:solidFill>
                  <a:schemeClr val="bg1"/>
                </a:solidFill>
              </a:rPr>
              <a:t>Derechos Humanos</a:t>
            </a:r>
            <a:endParaRPr lang="en-GB" sz="2200" dirty="0">
              <a:solidFill>
                <a:schemeClr val="bg1"/>
              </a:solidFill>
            </a:endParaRPr>
          </a:p>
        </p:txBody>
      </p:sp>
      <p:sp>
        <p:nvSpPr>
          <p:cNvPr id="8" name="Round Diagonal Corner Rectangle 7">
            <a:extLst>
              <a:ext uri="{FF2B5EF4-FFF2-40B4-BE49-F238E27FC236}">
                <a16:creationId xmlns="" xmlns:a16="http://schemas.microsoft.com/office/drawing/2014/main" id="{21CB42F2-D89B-9B49-909E-5CD0DB70BF9E}"/>
              </a:ext>
            </a:extLst>
          </p:cNvPr>
          <p:cNvSpPr/>
          <p:nvPr/>
        </p:nvSpPr>
        <p:spPr>
          <a:xfrm>
            <a:off x="146090" y="2286000"/>
            <a:ext cx="2123273" cy="3284290"/>
          </a:xfrm>
          <a:prstGeom prst="round2DiagRect">
            <a:avLst/>
          </a:prstGeom>
          <a:solidFill>
            <a:schemeClr val="bg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2BDD7B56-52A2-A04D-BE92-6ABFCDF055B7}"/>
              </a:ext>
            </a:extLst>
          </p:cNvPr>
          <p:cNvSpPr/>
          <p:nvPr/>
        </p:nvSpPr>
        <p:spPr>
          <a:xfrm>
            <a:off x="146090" y="2394360"/>
            <a:ext cx="2112229" cy="3170099"/>
          </a:xfrm>
          <a:prstGeom prst="rect">
            <a:avLst/>
          </a:prstGeom>
        </p:spPr>
        <p:txBody>
          <a:bodyPr wrap="square">
            <a:spAutoFit/>
          </a:bodyPr>
          <a:lstStyle/>
          <a:p>
            <a:pPr>
              <a:lnSpc>
                <a:spcPts val="1600"/>
              </a:lnSpc>
            </a:pPr>
            <a:r>
              <a:rPr lang="es-ES_tradnl" sz="2000" dirty="0" smtClean="0">
                <a:solidFill>
                  <a:srgbClr val="002060"/>
                </a:solidFill>
              </a:rPr>
              <a:t>Las actividades para reducir las barreras para acceder a servicios relacionadas con derechos humanos están bien representadas en las propuestas de VIH, no así en TB y malaria – donde hay vacíos importantes.</a:t>
            </a:r>
            <a:endParaRPr lang="es-ES_tradnl" sz="2000" dirty="0">
              <a:solidFill>
                <a:srgbClr val="002060"/>
              </a:solidFill>
            </a:endParaRPr>
          </a:p>
        </p:txBody>
      </p:sp>
      <p:grpSp>
        <p:nvGrpSpPr>
          <p:cNvPr id="16" name="Group 15">
            <a:extLst>
              <a:ext uri="{FF2B5EF4-FFF2-40B4-BE49-F238E27FC236}">
                <a16:creationId xmlns="" xmlns:a16="http://schemas.microsoft.com/office/drawing/2014/main" id="{574D1855-368C-2344-932A-CDF148BBBD00}"/>
              </a:ext>
            </a:extLst>
          </p:cNvPr>
          <p:cNvGrpSpPr/>
          <p:nvPr/>
        </p:nvGrpSpPr>
        <p:grpSpPr>
          <a:xfrm>
            <a:off x="336057" y="407262"/>
            <a:ext cx="740389" cy="740389"/>
            <a:chOff x="336057" y="407262"/>
            <a:chExt cx="926213" cy="926213"/>
          </a:xfrm>
        </p:grpSpPr>
        <p:sp>
          <p:nvSpPr>
            <p:cNvPr id="4" name="Round Diagonal Corner Rectangle 3">
              <a:extLst>
                <a:ext uri="{FF2B5EF4-FFF2-40B4-BE49-F238E27FC236}">
                  <a16:creationId xmlns="" xmlns:a16="http://schemas.microsoft.com/office/drawing/2014/main" id="{470B5195-A5EA-C145-B98D-1E9522FB40DA}"/>
                </a:ext>
              </a:extLst>
            </p:cNvPr>
            <p:cNvSpPr/>
            <p:nvPr/>
          </p:nvSpPr>
          <p:spPr>
            <a:xfrm>
              <a:off x="336057" y="407262"/>
              <a:ext cx="926213" cy="926213"/>
            </a:xfrm>
            <a:prstGeom prst="round2DiagRect">
              <a:avLst/>
            </a:prstGeom>
            <a:solidFill>
              <a:srgbClr val="BCE4D8"/>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970872B6-1E21-8248-9B9A-340B39AC18BB}"/>
                </a:ext>
              </a:extLst>
            </p:cNvPr>
            <p:cNvPicPr>
              <a:picLocks noChangeAspect="1"/>
            </p:cNvPicPr>
            <p:nvPr/>
          </p:nvPicPr>
          <p:blipFill>
            <a:blip r:embed="rId3"/>
            <a:stretch>
              <a:fillRect/>
            </a:stretch>
          </p:blipFill>
          <p:spPr>
            <a:xfrm>
              <a:off x="457201" y="480044"/>
              <a:ext cx="670940" cy="805128"/>
            </a:xfrm>
            <a:prstGeom prst="rect">
              <a:avLst/>
            </a:prstGeom>
          </p:spPr>
        </p:pic>
      </p:grpSp>
      <p:pic>
        <p:nvPicPr>
          <p:cNvPr id="15" name="Picture 14" descr="C:\Users\bhuntley\AppData\Local\Microsoft\Windows\INetCache\Content.Outlook\UXM5HPOK\Program areas targeted V2.png">
            <a:extLst>
              <a:ext uri="{FF2B5EF4-FFF2-40B4-BE49-F238E27FC236}">
                <a16:creationId xmlns="" xmlns:a16="http://schemas.microsoft.com/office/drawing/2014/main" id="{4A32B97C-7F03-8B41-8F64-E8BED0B760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8557" y="1861390"/>
            <a:ext cx="6319385" cy="4796389"/>
          </a:xfrm>
          <a:prstGeom prst="rect">
            <a:avLst/>
          </a:prstGeom>
          <a:noFill/>
          <a:ln>
            <a:noFill/>
          </a:ln>
        </p:spPr>
      </p:pic>
      <p:sp>
        <p:nvSpPr>
          <p:cNvPr id="17" name="Rectangle 16">
            <a:extLst>
              <a:ext uri="{FF2B5EF4-FFF2-40B4-BE49-F238E27FC236}">
                <a16:creationId xmlns="" xmlns:a16="http://schemas.microsoft.com/office/drawing/2014/main" id="{7404CBFC-3CB6-A147-A640-8D3A88D53CA0}"/>
              </a:ext>
            </a:extLst>
          </p:cNvPr>
          <p:cNvSpPr/>
          <p:nvPr/>
        </p:nvSpPr>
        <p:spPr>
          <a:xfrm>
            <a:off x="2488557" y="1449958"/>
            <a:ext cx="6501420" cy="461665"/>
          </a:xfrm>
          <a:prstGeom prst="rect">
            <a:avLst/>
          </a:prstGeom>
        </p:spPr>
        <p:txBody>
          <a:bodyPr wrap="square">
            <a:spAutoFit/>
          </a:bodyPr>
          <a:lstStyle/>
          <a:p>
            <a:r>
              <a:rPr lang="es-ES_tradnl" sz="1200" b="1" dirty="0">
                <a:solidFill>
                  <a:schemeClr val="bg2">
                    <a:lumMod val="75000"/>
                  </a:schemeClr>
                </a:solidFill>
              </a:rPr>
              <a:t>Intervenciones en las </a:t>
            </a:r>
            <a:r>
              <a:rPr lang="es-ES_tradnl" sz="1200" b="1" dirty="0" smtClean="0">
                <a:solidFill>
                  <a:schemeClr val="bg2">
                    <a:lumMod val="75000"/>
                  </a:schemeClr>
                </a:solidFill>
              </a:rPr>
              <a:t>propuestas del Fondo Mundial para abordar las barreras relacionadas con derechos humanos</a:t>
            </a:r>
            <a:endParaRPr lang="es-ES_tradnl" sz="1200" b="1" dirty="0">
              <a:solidFill>
                <a:schemeClr val="bg2">
                  <a:lumMod val="75000"/>
                </a:schemeClr>
              </a:solidFill>
            </a:endParaRPr>
          </a:p>
        </p:txBody>
      </p:sp>
      <p:sp>
        <p:nvSpPr>
          <p:cNvPr id="3" name="Rectangle 2"/>
          <p:cNvSpPr/>
          <p:nvPr/>
        </p:nvSpPr>
        <p:spPr>
          <a:xfrm>
            <a:off x="5177307" y="1828800"/>
            <a:ext cx="476518" cy="49197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421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1679</TotalTime>
  <Words>3281</Words>
  <Application>Microsoft Macintosh PowerPoint</Application>
  <PresentationFormat>Presentación en pantalla (4:3)</PresentationFormat>
  <Paragraphs>230</Paragraphs>
  <Slides>20</Slides>
  <Notes>16</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bridges</dc:creator>
  <cp:lastModifiedBy>Edgar Kestler</cp:lastModifiedBy>
  <cp:revision>326</cp:revision>
  <dcterms:created xsi:type="dcterms:W3CDTF">2019-02-18T12:56:54Z</dcterms:created>
  <dcterms:modified xsi:type="dcterms:W3CDTF">2019-05-22T22:14:35Z</dcterms:modified>
</cp:coreProperties>
</file>