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7" r:id="rId2"/>
    <p:sldId id="256" r:id="rId3"/>
    <p:sldId id="356" r:id="rId4"/>
    <p:sldId id="327" r:id="rId5"/>
    <p:sldId id="336" r:id="rId6"/>
    <p:sldId id="366" r:id="rId7"/>
    <p:sldId id="374" r:id="rId8"/>
    <p:sldId id="286" r:id="rId9"/>
    <p:sldId id="375" r:id="rId10"/>
    <p:sldId id="376" r:id="rId11"/>
    <p:sldId id="380" r:id="rId12"/>
    <p:sldId id="275" r:id="rId13"/>
    <p:sldId id="29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rd, Loida" initials="EL" lastIdx="23" clrIdx="0"/>
  <p:cmAuthor id="2" name="Bernardo Hernandez Prado" initials="BHP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F07010"/>
    <a:srgbClr val="EF15D5"/>
    <a:srgbClr val="A23DC7"/>
    <a:srgbClr val="9BE5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22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4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5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5079-7EDE-452E-B3FB-13A5977C65E3}" type="datetimeFigureOut">
              <a:rPr lang="en-US" smtClean="0"/>
              <a:t>7/03/19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2299-03C3-4036-831B-38DC7DA3E8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A12EE-3DAA-4326-A5B3-7EB1C5029C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2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HISTORICAMENTE, LAS SUBVENCIONES DE VIH ASIGNABAN FONDOS PARA LOS DERECHOS HUMANOS.  DIERON FRUTO Y SE FORTALECIERON LOS GRUPOS COMUNITARIOS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More </a:t>
            </a:r>
            <a:r>
              <a:rPr lang="es-MX" dirty="0" err="1"/>
              <a:t>than</a:t>
            </a:r>
            <a:r>
              <a:rPr lang="es-MX" baseline="0" dirty="0"/>
              <a:t> </a:t>
            </a:r>
            <a:r>
              <a:rPr lang="es-MX" baseline="0" dirty="0" err="1"/>
              <a:t>bussiness</a:t>
            </a:r>
            <a:r>
              <a:rPr lang="es-MX" baseline="0" dirty="0"/>
              <a:t> </a:t>
            </a:r>
            <a:r>
              <a:rPr lang="es-MX" baseline="0" dirty="0" err="1"/>
              <a:t>model</a:t>
            </a:r>
            <a:r>
              <a:rPr lang="es-MX" baseline="0" dirty="0"/>
              <a:t>, are </a:t>
            </a:r>
            <a:r>
              <a:rPr lang="es-MX" baseline="0" dirty="0" err="1"/>
              <a:t>we</a:t>
            </a:r>
            <a:r>
              <a:rPr lang="es-MX" baseline="0" dirty="0"/>
              <a:t> </a:t>
            </a:r>
            <a:r>
              <a:rPr lang="es-MX" baseline="0" dirty="0" err="1"/>
              <a:t>presenting</a:t>
            </a:r>
            <a:r>
              <a:rPr lang="es-MX" baseline="0" dirty="0"/>
              <a:t> </a:t>
            </a:r>
            <a:r>
              <a:rPr lang="es-MX" baseline="0" dirty="0" err="1"/>
              <a:t>some</a:t>
            </a:r>
            <a:r>
              <a:rPr lang="es-MX" baseline="0" dirty="0"/>
              <a:t> </a:t>
            </a:r>
            <a:r>
              <a:rPr lang="es-MX" baseline="0" dirty="0" err="1"/>
              <a:t>findings</a:t>
            </a:r>
            <a:r>
              <a:rPr lang="es-MX" baseline="0" dirty="0"/>
              <a:t> </a:t>
            </a:r>
            <a:r>
              <a:rPr lang="es-MX" baseline="0" dirty="0" err="1"/>
              <a:t>by</a:t>
            </a:r>
            <a:r>
              <a:rPr lang="es-MX" baseline="0" dirty="0"/>
              <a:t> </a:t>
            </a:r>
            <a:r>
              <a:rPr lang="es-MX" baseline="0" dirty="0" err="1"/>
              <a:t>thematic</a:t>
            </a:r>
            <a:r>
              <a:rPr lang="es-MX" baseline="0" dirty="0"/>
              <a:t> </a:t>
            </a:r>
            <a:r>
              <a:rPr lang="es-MX" baseline="0" dirty="0" err="1"/>
              <a:t>areas</a:t>
            </a:r>
            <a:r>
              <a:rPr lang="es-MX" baseline="0" dirty="0"/>
              <a:t> </a:t>
            </a:r>
            <a:r>
              <a:rPr lang="es-MX" baseline="0" dirty="0" err="1"/>
              <a:t>after</a:t>
            </a:r>
            <a:r>
              <a:rPr lang="es-MX" baseline="0" dirty="0"/>
              <a:t> </a:t>
            </a:r>
            <a:r>
              <a:rPr lang="es-MX" baseline="0" dirty="0" err="1"/>
              <a:t>this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OBJETIVOS OPERATIVOS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8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SE PRESENTAN DATOS EN DOS MOMENTOS: LO QUE SE OBSERVÓ EN 2018 Y LOS PLANES PARA LA PROXIMA SUBVENCION.</a:t>
            </a:r>
          </a:p>
          <a:p>
            <a:r>
              <a:rPr lang="es-GT" dirty="0"/>
              <a:t>CON EXCEPCIÓN DE VIH, LA RESPUESA COMUNITARIA CONTINUA SIENDO DEBIL.  HISTORICAMENTE, EL FM ASIGNABA RECURSOS PARA FOMENTAR LOS DDHH.: EL FORTALECIMIENTO DE ESTOS GRUPOS COMUNITARIOS EN MUCHO PROVIENE DE ESTA EXPERIENCIA: OMES, OTRANS, CAS, SOMOS, LA RED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Desagregar</a:t>
            </a:r>
            <a:r>
              <a:rPr lang="en-US" sz="1200" dirty="0"/>
              <a:t>  </a:t>
            </a:r>
            <a:r>
              <a:rPr lang="en-US" sz="1200" dirty="0" err="1"/>
              <a:t>datos</a:t>
            </a:r>
            <a:r>
              <a:rPr lang="en-US" sz="1200" dirty="0"/>
              <a:t> por </a:t>
            </a:r>
            <a:r>
              <a:rPr lang="en-US" sz="1200" dirty="0" err="1"/>
              <a:t>sexo</a:t>
            </a:r>
            <a:r>
              <a:rPr lang="en-US" sz="1200" dirty="0"/>
              <a:t> es el primer </a:t>
            </a:r>
            <a:r>
              <a:rPr lang="en-US" sz="1200" dirty="0" err="1"/>
              <a:t>paso</a:t>
            </a:r>
            <a:r>
              <a:rPr lang="en-US" sz="1200" dirty="0"/>
              <a:t>, </a:t>
            </a:r>
            <a:r>
              <a:rPr lang="en-US" sz="1200" dirty="0" err="1"/>
              <a:t>pero</a:t>
            </a:r>
            <a:r>
              <a:rPr lang="en-US" sz="1200" dirty="0"/>
              <a:t> para </a:t>
            </a:r>
            <a:r>
              <a:rPr lang="en-US" sz="1200" dirty="0" err="1"/>
              <a:t>asumir</a:t>
            </a:r>
            <a:r>
              <a:rPr lang="en-US" sz="1200" dirty="0"/>
              <a:t> </a:t>
            </a:r>
            <a:r>
              <a:rPr lang="en-US" sz="1200" dirty="0" err="1"/>
              <a:t>intervenciones</a:t>
            </a:r>
            <a:r>
              <a:rPr lang="en-US" sz="1200" dirty="0"/>
              <a:t> con una </a:t>
            </a:r>
            <a:r>
              <a:rPr lang="en-US" sz="1200" dirty="0" err="1"/>
              <a:t>perspectiva</a:t>
            </a:r>
            <a:r>
              <a:rPr lang="en-US" sz="1200" dirty="0"/>
              <a:t> de </a:t>
            </a:r>
            <a:r>
              <a:rPr lang="en-US" sz="1200" dirty="0" err="1"/>
              <a:t>género</a:t>
            </a:r>
            <a:r>
              <a:rPr lang="en-US" sz="1200" dirty="0"/>
              <a:t> </a:t>
            </a:r>
            <a:r>
              <a:rPr lang="en-US" sz="1200" dirty="0" err="1"/>
              <a:t>porque</a:t>
            </a:r>
            <a:r>
              <a:rPr lang="en-US" sz="1200" dirty="0"/>
              <a:t> </a:t>
            </a:r>
            <a:r>
              <a:rPr lang="en-US" sz="1200" dirty="0" err="1"/>
              <a:t>supone</a:t>
            </a:r>
            <a:r>
              <a:rPr lang="en-US" sz="1200" dirty="0"/>
              <a:t> </a:t>
            </a:r>
            <a:r>
              <a:rPr lang="en-US" sz="1200" dirty="0" err="1"/>
              <a:t>tomar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consideración</a:t>
            </a:r>
            <a:r>
              <a:rPr lang="en-US" sz="1200" dirty="0"/>
              <a:t> las </a:t>
            </a:r>
            <a:r>
              <a:rPr lang="en-US" sz="1200" dirty="0" err="1"/>
              <a:t>vulnerabilidades</a:t>
            </a:r>
            <a:r>
              <a:rPr lang="en-US" sz="1200" dirty="0"/>
              <a:t> </a:t>
            </a:r>
            <a:r>
              <a:rPr lang="en-US" sz="1200" dirty="0" err="1"/>
              <a:t>asociadas</a:t>
            </a:r>
            <a:r>
              <a:rPr lang="en-US" sz="1200" dirty="0"/>
              <a:t> al </a:t>
            </a:r>
            <a:r>
              <a:rPr lang="en-US" sz="1200" dirty="0" err="1"/>
              <a:t>género</a:t>
            </a:r>
            <a:r>
              <a:rPr lang="en-US" sz="1200" dirty="0"/>
              <a:t>. Por </a:t>
            </a:r>
            <a:r>
              <a:rPr lang="en-US" sz="1200" dirty="0" err="1"/>
              <a:t>ejemplo</a:t>
            </a:r>
            <a:r>
              <a:rPr lang="en-US" sz="1200" dirty="0"/>
              <a:t>, los hombres,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</a:t>
            </a:r>
            <a:r>
              <a:rPr lang="en-US" sz="1200" dirty="0" err="1"/>
              <a:t>rol</a:t>
            </a:r>
            <a:r>
              <a:rPr lang="en-US" sz="1200" dirty="0"/>
              <a:t> de </a:t>
            </a:r>
            <a:r>
              <a:rPr lang="en-US" sz="1200" dirty="0" err="1"/>
              <a:t>generadores</a:t>
            </a:r>
            <a:r>
              <a:rPr lang="en-US" sz="1200" dirty="0"/>
              <a:t> de </a:t>
            </a:r>
            <a:r>
              <a:rPr lang="en-US" sz="1200" dirty="0" err="1"/>
              <a:t>ingreso</a:t>
            </a:r>
            <a:r>
              <a:rPr lang="en-US" sz="1200" dirty="0"/>
              <a:t>, </a:t>
            </a:r>
            <a:r>
              <a:rPr lang="en-US" sz="1200" dirty="0" err="1"/>
              <a:t>pueden</a:t>
            </a:r>
            <a:r>
              <a:rPr lang="en-US" sz="1200" dirty="0"/>
              <a:t> </a:t>
            </a:r>
            <a:r>
              <a:rPr lang="en-US" sz="1200" dirty="0" err="1"/>
              <a:t>encarar</a:t>
            </a:r>
            <a:r>
              <a:rPr lang="en-US" sz="1200" dirty="0"/>
              <a:t> </a:t>
            </a:r>
            <a:r>
              <a:rPr lang="en-US" sz="1200" dirty="0" err="1"/>
              <a:t>mayores</a:t>
            </a:r>
            <a:r>
              <a:rPr lang="en-US" sz="1200" dirty="0"/>
              <a:t> </a:t>
            </a:r>
            <a:r>
              <a:rPr lang="en-US" sz="1200" dirty="0" err="1"/>
              <a:t>restricciones</a:t>
            </a:r>
            <a:r>
              <a:rPr lang="en-US" sz="1200" dirty="0"/>
              <a:t> para acceder a </a:t>
            </a:r>
            <a:r>
              <a:rPr lang="en-US" sz="1200" dirty="0" err="1"/>
              <a:t>servicios</a:t>
            </a:r>
            <a:r>
              <a:rPr lang="en-US" sz="1200" dirty="0"/>
              <a:t> de </a:t>
            </a:r>
            <a:r>
              <a:rPr lang="en-US" sz="1200" dirty="0" err="1"/>
              <a:t>salud</a:t>
            </a:r>
            <a:r>
              <a:rPr lang="en-US" sz="1200" dirty="0"/>
              <a:t> que </a:t>
            </a:r>
            <a:r>
              <a:rPr lang="en-US" sz="1200" dirty="0" err="1"/>
              <a:t>cierran</a:t>
            </a:r>
            <a:r>
              <a:rPr lang="en-US" sz="1200" dirty="0"/>
              <a:t> a las 4pm </a:t>
            </a:r>
            <a:r>
              <a:rPr lang="en-US" dirty="0"/>
              <a:t>Si</a:t>
            </a:r>
            <a:r>
              <a:rPr lang="en-US" baseline="0" dirty="0"/>
              <a:t> se </a:t>
            </a:r>
            <a:r>
              <a:rPr lang="en-US" baseline="0" dirty="0" err="1"/>
              <a:t>menciona</a:t>
            </a:r>
            <a:r>
              <a:rPr lang="en-US" baseline="0" dirty="0"/>
              <a:t> el </a:t>
            </a:r>
            <a:r>
              <a:rPr lang="en-US" baseline="0" dirty="0" err="1"/>
              <a:t>tema</a:t>
            </a:r>
            <a:r>
              <a:rPr lang="en-US" baseline="0" dirty="0"/>
              <a:t> de </a:t>
            </a:r>
            <a:r>
              <a:rPr lang="en-US" baseline="0" dirty="0" err="1"/>
              <a:t>genero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informe</a:t>
            </a:r>
            <a:r>
              <a:rPr lang="en-US" baseline="0" dirty="0"/>
              <a:t>. </a:t>
            </a:r>
          </a:p>
          <a:p>
            <a:r>
              <a:rPr lang="es-GT" dirty="0"/>
              <a:t>Por ejemplo, en TB la disparidad en notificaciones entre hombres y mujeres es grande, pero las actividades no plasman cómo van a abordar  los riesgos de género de los hombres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</a:rPr>
              <a:t>More explicitly articulate the gender-related vulnerabilities</a:t>
            </a:r>
            <a:r>
              <a:rPr lang="en-US" sz="1200" dirty="0">
                <a:solidFill>
                  <a:srgbClr val="002060"/>
                </a:solidFill>
              </a:rPr>
              <a:t> of men/boys, women/girls, transgender and gender non-conforming individuals, the impact of these on disease-specific outcomes, and specific strategies to mitigate these effects in funding requests and designing disease-specific strategies, </a:t>
            </a:r>
          </a:p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FE551-4FD5-424C-AA9B-7C3B4C2DD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52299-03C3-4036-831B-38DC7DA3E8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356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37067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4718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47032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47032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235673" y="1917700"/>
            <a:ext cx="3374713" cy="3969656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2pPr>
            <a:lvl3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3pPr>
            <a:lvl4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4pPr>
            <a:lvl5pPr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35673" y="1160446"/>
            <a:ext cx="3374713" cy="75452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400" b="1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" y="1152967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09600" y="1914965"/>
            <a:ext cx="10972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102100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979228" y="1155701"/>
            <a:ext cx="0" cy="473165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41875" y="6008918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1012"/>
      </p:ext>
    </p:extLst>
  </p:cSld>
  <p:clrMapOvr>
    <a:masterClrMapping/>
  </p:clrMapOvr>
  <p:transition xmlns:p14="http://schemas.microsoft.com/office/powerpoint/2010/main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17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9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032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718" y="2372551"/>
            <a:ext cx="5494604" cy="3150275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>
                <a:solidFill>
                  <a:schemeClr val="bg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15748" y="6032501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89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4736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5"/>
            <a:ext cx="12192000" cy="4917323"/>
          </a:xfrm>
        </p:spPr>
        <p:txBody>
          <a:bodyPr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75132"/>
            <a:ext cx="10972800" cy="882624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96"/>
              </a:spcBef>
              <a:buClr>
                <a:schemeClr val="accent2"/>
              </a:buClr>
              <a:buNone/>
              <a:defRPr sz="2133" b="0" i="0" baseline="0">
                <a:solidFill>
                  <a:schemeClr val="tx1"/>
                </a:solidFill>
              </a:defRPr>
            </a:lvl1pPr>
            <a:lvl2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2pPr>
            <a:lvl3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3pPr>
            <a:lvl4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4pPr>
            <a:lvl5pPr>
              <a:lnSpc>
                <a:spcPts val="4800"/>
              </a:lnSpc>
              <a:spcBef>
                <a:spcPts val="96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42293584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717" y="227753"/>
            <a:ext cx="10972800" cy="625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1038666"/>
            <a:ext cx="12192000" cy="5819335"/>
          </a:xfrm>
        </p:spPr>
        <p:txBody>
          <a:bodyPr>
            <a:normAutofit/>
          </a:bodyPr>
          <a:lstStyle>
            <a:lvl1pPr marL="0" indent="0">
              <a:buNone/>
              <a:defRPr sz="2933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47694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46781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5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473849"/>
            <a:ext cx="103632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9" y="3648708"/>
            <a:ext cx="10386484" cy="430887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5" y="5866687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8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3" y="446788"/>
            <a:ext cx="1879037" cy="611176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757294" y="546978"/>
            <a:ext cx="3257321" cy="410803"/>
            <a:chOff x="6118160" y="4634273"/>
            <a:chExt cx="1678873" cy="211734"/>
          </a:xfrm>
        </p:grpSpPr>
        <p:pic>
          <p:nvPicPr>
            <p:cNvPr id="20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14A6C7C-D917-460A-820E-BE060B830A09}"/>
              </a:ext>
            </a:extLst>
          </p:cNvPr>
          <p:cNvPicPr/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9" y="569258"/>
            <a:ext cx="953347" cy="3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1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1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0146"/>
            <a:ext cx="5183188" cy="35460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98FB-BEAC-4826-8B17-149D64D4E0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707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72947" y="6006450"/>
            <a:ext cx="11408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25287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65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7386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6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250701"/>
            <a:ext cx="12202617" cy="6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367" y="2268662"/>
            <a:ext cx="10363200" cy="820737"/>
          </a:xfrm>
        </p:spPr>
        <p:txBody>
          <a:bodyPr anchor="b"/>
          <a:lstStyle>
            <a:lvl1pPr>
              <a:defRPr sz="45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4718" y="3648707"/>
            <a:ext cx="10386484" cy="430887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3361199"/>
            <a:ext cx="109728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44104" y="5866684"/>
            <a:ext cx="3824563" cy="285257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55" y="5896932"/>
            <a:ext cx="4101143" cy="2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446788"/>
            <a:ext cx="1879037" cy="61117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757291" y="546975"/>
            <a:ext cx="4540375" cy="410803"/>
            <a:chOff x="5067968" y="410231"/>
            <a:chExt cx="3405281" cy="3081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5067968" y="410231"/>
              <a:ext cx="2442990" cy="308102"/>
              <a:chOff x="6118160" y="4634273"/>
              <a:chExt cx="1678873" cy="211734"/>
            </a:xfrm>
          </p:grpSpPr>
          <p:pic>
            <p:nvPicPr>
              <p:cNvPr id="20" name="Picture 2" descr="Image result for idrc uganda"/>
              <p:cNvPicPr>
                <a:picLocks noChangeAspect="1" noChangeArrowheads="1"/>
              </p:cNvPicPr>
              <p:nvPr userDrawn="1"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40" t="25329" r="18024" b="28199"/>
              <a:stretch/>
            </p:blipFill>
            <p:spPr bwMode="auto">
              <a:xfrm>
                <a:off x="7139551" y="4634273"/>
                <a:ext cx="487546" cy="211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 userDrawn="1"/>
            </p:nvCxnSpPr>
            <p:spPr>
              <a:xfrm>
                <a:off x="7797033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160" y="4659426"/>
                <a:ext cx="681519" cy="180656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 userDrawn="1"/>
            </p:nvCxnSpPr>
            <p:spPr>
              <a:xfrm>
                <a:off x="6969615" y="4659748"/>
                <a:ext cx="0" cy="14676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58CB808-9996-4434-9CDF-9890D672F475}"/>
                </a:ext>
              </a:extLst>
            </p:cNvPr>
            <p:cNvPicPr/>
            <p:nvPr userDrawn="1"/>
          </p:nvPicPr>
          <p:blipFill>
            <a:blip r:embed="rId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39" y="426943"/>
              <a:ext cx="715010" cy="271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6326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5357" y="227753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8" y="1250267"/>
            <a:ext cx="3115733" cy="4656500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267202" y="1250265"/>
            <a:ext cx="7251700" cy="4667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72206" y="6019576"/>
            <a:ext cx="1236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1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6137" y="236015"/>
            <a:ext cx="10972800" cy="7017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4717" y="4895191"/>
            <a:ext cx="10972800" cy="648967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None/>
              <a:defRPr sz="2133">
                <a:solidFill>
                  <a:schemeClr val="tx1"/>
                </a:solidFill>
              </a:defRPr>
            </a:lvl1pPr>
            <a:lvl2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2pPr>
            <a:lvl3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3pPr>
            <a:lvl4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4pPr>
            <a:lvl5pPr>
              <a:lnSpc>
                <a:spcPts val="4000"/>
              </a:lnSpc>
              <a:spcBef>
                <a:spcPts val="96"/>
              </a:spcBef>
              <a:buClr>
                <a:schemeClr val="accent2"/>
              </a:buCl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69253" y="616986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‹Nr.›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138" y="1214439"/>
            <a:ext cx="10979149" cy="35467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0589624" y="6017628"/>
            <a:ext cx="1297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72"/>
              </a:spcBef>
              <a:buClr>
                <a:schemeClr val="accent1"/>
              </a:buClr>
              <a:buSzPct val="110000"/>
            </a:pPr>
            <a:endParaRPr lang="fr-FR" sz="2400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02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2587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1E06-12D0-D345-93E8-5B4346A69C40}" type="datetimeFigureOut">
              <a:rPr lang="es-ES" smtClean="0"/>
              <a:t>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5426-0308-CC48-B730-8D1CE9C7B6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68001" y="6017624"/>
            <a:ext cx="1027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1"/>
            <a:ext cx="10972800" cy="4452583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24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133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93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625877"/>
          </a:xfrm>
        </p:spPr>
        <p:txBody>
          <a:bodyPr/>
          <a:lstStyle>
            <a:lvl1pPr>
              <a:defRPr sz="34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1143000"/>
            <a:ext cx="10972800" cy="4316104"/>
          </a:xfrm>
        </p:spPr>
        <p:txBody>
          <a:bodyPr/>
          <a:lstStyle>
            <a:lvl1pPr marL="459306" indent="-459306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863578" indent="-380990">
              <a:buSzPct val="90000"/>
              <a:buFont typeface="+mj-lt"/>
              <a:buAutoNum type="alphaLcPeriod"/>
              <a:defRPr sz="2133">
                <a:solidFill>
                  <a:schemeClr val="tx1"/>
                </a:solidFill>
              </a:defRPr>
            </a:lvl2pPr>
            <a:lvl3pPr marL="1185304" indent="-264577">
              <a:buSzPct val="90000"/>
              <a:buFont typeface="+mj-lt"/>
              <a:buAutoNum type="romanLcPeriod"/>
              <a:defRPr sz="1867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2133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50583" y="6027310"/>
            <a:ext cx="1158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24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0589623" y="5982789"/>
            <a:ext cx="1123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3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875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427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717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0031"/>
            <a:ext cx="5384800" cy="466026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33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659293" y="6008921"/>
            <a:ext cx="110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307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8" y="997804"/>
            <a:ext cx="5386917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718" y="1828799"/>
            <a:ext cx="5386917" cy="4053387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009680"/>
            <a:ext cx="5389033" cy="83099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40675"/>
            <a:ext cx="5389033" cy="4055159"/>
          </a:xfrm>
        </p:spPr>
        <p:txBody>
          <a:bodyPr/>
          <a:lstStyle>
            <a:lvl1pPr>
              <a:spcBef>
                <a:spcPts val="800"/>
              </a:spcBef>
              <a:defRPr sz="2133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600">
                <a:solidFill>
                  <a:schemeClr val="tx1"/>
                </a:solidFill>
              </a:defRPr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4717" y="225733"/>
            <a:ext cx="10922000" cy="6258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94128" y="6035042"/>
            <a:ext cx="10885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ts val="72"/>
              </a:spcBef>
              <a:spcAft>
                <a:spcPct val="0"/>
              </a:spcAft>
              <a:buClr>
                <a:srgbClr val="5BBB0E"/>
              </a:buClr>
              <a:buSzPct val="110000"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8CB808-9996-4434-9CDF-9890D672F475}"/>
              </a:ext>
            </a:extLst>
          </p:cNvPr>
          <p:cNvPicPr/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351" y="6164733"/>
            <a:ext cx="722167" cy="2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2181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28" Type="http://schemas.openxmlformats.org/officeDocument/2006/relationships/image" Target="../media/image2.png"/><Relationship Id="rId29" Type="http://schemas.openxmlformats.org/officeDocument/2006/relationships/image" Target="../media/image3.emf"/><Relationship Id="rId30" Type="http://schemas.openxmlformats.org/officeDocument/2006/relationships/image" Target="../media/image4.png"/><Relationship Id="rId31" Type="http://schemas.openxmlformats.org/officeDocument/2006/relationships/image" Target="../media/image5.jpeg"/><Relationship Id="rId32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717" y="225734"/>
            <a:ext cx="10922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717" y="1144589"/>
            <a:ext cx="10932584" cy="42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2" y="6545114"/>
            <a:ext cx="12202617" cy="3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8069" y="6164734"/>
            <a:ext cx="34977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1067" smtClean="0">
                <a:solidFill>
                  <a:schemeClr val="tx1"/>
                </a:solidFill>
              </a:defRPr>
            </a:lvl1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2110" y="6182722"/>
            <a:ext cx="3749757" cy="270421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9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9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 userDrawn="1"/>
        </p:nvGrpSpPr>
        <p:grpSpPr>
          <a:xfrm>
            <a:off x="8248703" y="6176776"/>
            <a:ext cx="3315912" cy="282312"/>
            <a:chOff x="6118160" y="4634273"/>
            <a:chExt cx="2486934" cy="211734"/>
          </a:xfrm>
        </p:grpSpPr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6967" y="4650278"/>
              <a:ext cx="638127" cy="16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Image result for idrc uganda"/>
            <p:cNvPicPr>
              <a:picLocks noChangeAspect="1" noChangeArrowheads="1"/>
            </p:cNvPicPr>
            <p:nvPr userDrawn="1"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t="25329" r="18024" b="28199"/>
            <a:stretch/>
          </p:blipFill>
          <p:spPr bwMode="auto">
            <a:xfrm>
              <a:off x="7139551" y="4634273"/>
              <a:ext cx="487546" cy="2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 userDrawn="1"/>
          </p:nvCxnSpPr>
          <p:spPr>
            <a:xfrm>
              <a:off x="7797033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160" y="4659426"/>
              <a:ext cx="681519" cy="180656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 userDrawn="1"/>
          </p:nvCxnSpPr>
          <p:spPr>
            <a:xfrm>
              <a:off x="6969615" y="4659748"/>
              <a:ext cx="0" cy="1467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42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62" r:id="rId19"/>
    <p:sldLayoutId id="2147483669" r:id="rId20"/>
    <p:sldLayoutId id="2147483670" r:id="rId21"/>
    <p:sldLayoutId id="2147483661" r:id="rId22"/>
    <p:sldLayoutId id="2147483672" r:id="rId23"/>
    <p:sldLayoutId id="2147483673" r:id="rId24"/>
    <p:sldLayoutId id="2147483697" r:id="rId25"/>
  </p:sldLayoutIdLst>
  <p:transition xmlns:p14="http://schemas.microsoft.com/office/powerpoint/2010/main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accent1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09026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5632" indent="-29421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133">
          <a:solidFill>
            <a:schemeClr val="tx1"/>
          </a:solidFill>
          <a:latin typeface="+mn-lt"/>
        </a:defRPr>
      </a:lvl2pPr>
      <a:lvl3pPr marL="1217054" indent="-30902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67">
          <a:solidFill>
            <a:schemeClr val="tx1"/>
          </a:solidFill>
          <a:latin typeface="+mn-lt"/>
        </a:defRPr>
      </a:lvl3pPr>
      <a:lvl4pPr marL="1678475" indent="-309026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2133">
          <a:solidFill>
            <a:srgbClr val="404040"/>
          </a:solidFill>
          <a:latin typeface="+mn-lt"/>
        </a:defRPr>
      </a:lvl4pPr>
      <a:lvl5pPr marL="2129313" indent="-298443" algn="l" rtl="0" eaLnBrk="0" fontAlgn="base" hangingPunct="0">
        <a:spcBef>
          <a:spcPct val="45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73889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348483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958068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567652" indent="-298443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hyperlink" Target="http://www.epp.ciesar.org.gt/" TargetMode="External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77992" y="2008963"/>
            <a:ext cx="9785208" cy="1200329"/>
          </a:xfrm>
        </p:spPr>
        <p:txBody>
          <a:bodyPr/>
          <a:lstStyle/>
          <a:p>
            <a:r>
              <a:rPr lang="es-GT" altLang="en-US" sz="3600" dirty="0">
                <a:latin typeface="Avenir Book"/>
                <a:cs typeface="Avenir Book"/>
              </a:rPr>
              <a:t>Ejes transversales y el modelo de gestión del Fondo Mundial</a:t>
            </a:r>
            <a:endParaRPr lang="en-US" altLang="en-US" dirty="0">
              <a:latin typeface="Avenir Book"/>
              <a:cs typeface="Avenir Book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Sandra Saenz de Tejada, </a:t>
            </a:r>
            <a:r>
              <a:rPr lang="en-US" sz="2000" dirty="0" err="1">
                <a:latin typeface="Avenir Book"/>
                <a:cs typeface="Avenir Book"/>
              </a:rPr>
              <a:t>antropóloga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7 de </a:t>
            </a:r>
            <a:r>
              <a:rPr lang="en-US" sz="2000" dirty="0" err="1">
                <a:latin typeface="Avenir Book"/>
                <a:cs typeface="Avenir Book"/>
              </a:rPr>
              <a:t>marzo</a:t>
            </a:r>
            <a:r>
              <a:rPr lang="en-US" sz="2000" dirty="0">
                <a:latin typeface="Avenir Book"/>
                <a:cs typeface="Avenir Book"/>
              </a:rPr>
              <a:t>, 2019 </a:t>
            </a:r>
          </a:p>
          <a:p>
            <a:r>
              <a:rPr lang="en-US" altLang="en-US" sz="1100" dirty="0"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14962"/>
      </p:ext>
    </p:extLst>
  </p:cSld>
  <p:clrMapOvr>
    <a:masterClrMapping/>
  </p:clrMapOvr>
  <p:transition xmlns:p14="http://schemas.microsoft.com/office/powerpoint/2010/main" advTm="30841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09161-A737-4DC5-867A-271F50F0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2" y="58369"/>
            <a:ext cx="10922000" cy="625877"/>
          </a:xfrm>
        </p:spPr>
        <p:txBody>
          <a:bodyPr>
            <a:normAutofit fontScale="90000"/>
          </a:bodyPr>
          <a:lstStyle/>
          <a:p>
            <a:r>
              <a:rPr lang="es-GT" kern="1200" dirty="0"/>
              <a:t>3. </a:t>
            </a:r>
            <a:r>
              <a:rPr lang="es-GT" sz="3600" kern="1200" dirty="0"/>
              <a:t>Derechos h</a:t>
            </a:r>
            <a:r>
              <a:rPr lang="x-none" sz="3600" kern="1200" dirty="0"/>
              <a:t>uman</a:t>
            </a:r>
            <a:r>
              <a:rPr lang="es-GT" sz="3600" kern="1200" dirty="0"/>
              <a:t>os</a:t>
            </a:r>
            <a:endParaRPr lang="en-US" kern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76D0D0-6DA6-4E09-A782-85206FD71FB3}"/>
              </a:ext>
            </a:extLst>
          </p:cNvPr>
          <p:cNvSpPr/>
          <p:nvPr/>
        </p:nvSpPr>
        <p:spPr>
          <a:xfrm>
            <a:off x="3266214" y="3256891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4D6C8D4-2412-41E0-95EA-83DE4EAF8D37}"/>
              </a:ext>
            </a:extLst>
          </p:cNvPr>
          <p:cNvSpPr/>
          <p:nvPr/>
        </p:nvSpPr>
        <p:spPr>
          <a:xfrm>
            <a:off x="7898860" y="3351206"/>
            <a:ext cx="3114794" cy="33719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2018: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Monitoreo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ciudadano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en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clínicas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y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asesoría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legal</a:t>
            </a:r>
          </a:p>
          <a:p>
            <a:pPr lvl="0"/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FF0000"/>
                </a:solidFill>
                <a:latin typeface="Avenir Book"/>
                <a:cs typeface="Avenir Book"/>
              </a:rPr>
              <a:t>               [6%]</a:t>
            </a: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      [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incidencia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política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]</a:t>
            </a:r>
          </a:p>
          <a:p>
            <a:pPr lvl="0"/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2019: 7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intervenciones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de Onusida +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encuestas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en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paquete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prevención</a:t>
            </a: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endParaRPr lang="en-CA" dirty="0">
              <a:latin typeface="Avenir Book"/>
              <a:cs typeface="Avenir Book"/>
            </a:endParaRPr>
          </a:p>
          <a:p>
            <a:pPr lvl="0" algn="ctr"/>
            <a:r>
              <a:rPr lang="en-CA" dirty="0">
                <a:solidFill>
                  <a:srgbClr val="FF0000"/>
                </a:solidFill>
                <a:latin typeface="Avenir Book"/>
                <a:cs typeface="Avenir Book"/>
              </a:rPr>
              <a:t>[5%]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011F88F1-CA51-456A-BEF4-07892C2B1E9D}"/>
              </a:ext>
            </a:extLst>
          </p:cNvPr>
          <p:cNvSpPr/>
          <p:nvPr/>
        </p:nvSpPr>
        <p:spPr>
          <a:xfrm>
            <a:off x="4245648" y="3427706"/>
            <a:ext cx="2764098" cy="295686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2019: personal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extramuros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abordará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estigma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y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discriminación</a:t>
            </a:r>
            <a:endParaRPr lang="en-CA" sz="2000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>
              <a:spcAft>
                <a:spcPts val="800"/>
              </a:spcAft>
            </a:pP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Movilización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social y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sensibilización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n-CA" sz="2000" dirty="0">
                <a:solidFill>
                  <a:srgbClr val="FF0000"/>
                </a:solidFill>
                <a:latin typeface="Avenir Book"/>
                <a:cs typeface="Avenir Book"/>
              </a:rPr>
              <a:t>[0.17%]</a:t>
            </a:r>
            <a:endParaRPr lang="es-GT" sz="22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2847056-F044-4920-8A1C-B17541DEDDEE}"/>
              </a:ext>
            </a:extLst>
          </p:cNvPr>
          <p:cNvSpPr/>
          <p:nvPr/>
        </p:nvSpPr>
        <p:spPr>
          <a:xfrm>
            <a:off x="696858" y="3339047"/>
            <a:ext cx="2474360" cy="205980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200" dirty="0">
              <a:latin typeface="Avenir Book"/>
              <a:cs typeface="Avenir Book"/>
            </a:endParaRPr>
          </a:p>
          <a:p>
            <a:pPr lvl="0"/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2019: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abogacía</a:t>
            </a:r>
            <a:r>
              <a:rPr lang="en-CA" sz="2000" dirty="0">
                <a:solidFill>
                  <a:srgbClr val="002060"/>
                </a:solidFill>
                <a:latin typeface="Avenir Book"/>
                <a:cs typeface="Avenir Book"/>
              </a:rPr>
              <a:t> por población </a:t>
            </a:r>
            <a:r>
              <a:rPr lang="en-CA" sz="2000" dirty="0" err="1">
                <a:solidFill>
                  <a:srgbClr val="002060"/>
                </a:solidFill>
                <a:latin typeface="Avenir Book"/>
                <a:cs typeface="Avenir Book"/>
              </a:rPr>
              <a:t>migrante</a:t>
            </a:r>
            <a:endParaRPr lang="en-CA" sz="2000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endParaRPr lang="en-CA" sz="2000" dirty="0">
              <a:latin typeface="Avenir Book"/>
              <a:cs typeface="Avenir Book"/>
            </a:endParaRPr>
          </a:p>
          <a:p>
            <a:pPr lvl="0"/>
            <a:r>
              <a:rPr lang="en-CA" sz="2000" dirty="0">
                <a:solidFill>
                  <a:srgbClr val="FF0000"/>
                </a:solidFill>
                <a:latin typeface="Avenir Book"/>
                <a:cs typeface="Avenir Book"/>
              </a:rPr>
              <a:t>         [0.01%]</a:t>
            </a:r>
          </a:p>
          <a:p>
            <a:pPr algn="ctr"/>
            <a:endParaRPr lang="es-G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A124BB-EF20-49B5-91CC-16C8CBE0BA35}"/>
              </a:ext>
            </a:extLst>
          </p:cNvPr>
          <p:cNvSpPr txBox="1"/>
          <p:nvPr/>
        </p:nvSpPr>
        <p:spPr>
          <a:xfrm>
            <a:off x="189242" y="644362"/>
            <a:ext cx="1185602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2060"/>
                </a:solidFill>
              </a:rPr>
              <a:t>Históricamente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sólo</a:t>
            </a:r>
            <a:r>
              <a:rPr lang="en-US" sz="2200" b="1" dirty="0">
                <a:solidFill>
                  <a:srgbClr val="002060"/>
                </a:solidFill>
              </a:rPr>
              <a:t> VIH se </a:t>
            </a:r>
            <a:r>
              <a:rPr lang="en-US" sz="2200" b="1" dirty="0" err="1">
                <a:solidFill>
                  <a:srgbClr val="002060"/>
                </a:solidFill>
              </a:rPr>
              <a:t>enfocaba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en</a:t>
            </a:r>
            <a:r>
              <a:rPr lang="en-US" sz="2200" b="1" dirty="0">
                <a:solidFill>
                  <a:srgbClr val="002060"/>
                </a:solidFill>
              </a:rPr>
              <a:t> derechos </a:t>
            </a:r>
            <a:r>
              <a:rPr lang="en-US" sz="2200" b="1" dirty="0" err="1">
                <a:solidFill>
                  <a:srgbClr val="002060"/>
                </a:solidFill>
              </a:rPr>
              <a:t>humanos</a:t>
            </a:r>
            <a:r>
              <a:rPr lang="en-US" sz="2200" b="1" dirty="0">
                <a:solidFill>
                  <a:srgbClr val="002060"/>
                </a:solidFill>
              </a:rPr>
              <a:t>.   Las </a:t>
            </a:r>
            <a:r>
              <a:rPr lang="en-US" sz="2200" b="1" dirty="0" err="1">
                <a:solidFill>
                  <a:srgbClr val="002060"/>
                </a:solidFill>
              </a:rPr>
              <a:t>nuevas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subvenciones</a:t>
            </a:r>
            <a:r>
              <a:rPr lang="en-US" sz="2200" b="1" dirty="0">
                <a:solidFill>
                  <a:srgbClr val="002060"/>
                </a:solidFill>
              </a:rPr>
              <a:t> de malaria y TB </a:t>
            </a:r>
            <a:r>
              <a:rPr lang="en-US" sz="2200" b="1" dirty="0" err="1">
                <a:solidFill>
                  <a:srgbClr val="002060"/>
                </a:solidFill>
              </a:rPr>
              <a:t>empezarán</a:t>
            </a:r>
            <a:r>
              <a:rPr lang="en-US" sz="2200" b="1" dirty="0">
                <a:solidFill>
                  <a:srgbClr val="002060"/>
                </a:solidFill>
              </a:rPr>
              <a:t> a </a:t>
            </a:r>
            <a:r>
              <a:rPr lang="en-US" sz="2200" b="1" dirty="0" err="1">
                <a:solidFill>
                  <a:srgbClr val="002060"/>
                </a:solidFill>
              </a:rPr>
              <a:t>abordar</a:t>
            </a:r>
            <a:r>
              <a:rPr lang="en-US" sz="2200" b="1" dirty="0">
                <a:solidFill>
                  <a:srgbClr val="002060"/>
                </a:solidFill>
              </a:rPr>
              <a:t> el </a:t>
            </a:r>
            <a:r>
              <a:rPr lang="en-US" sz="2200" b="1" dirty="0" err="1">
                <a:solidFill>
                  <a:srgbClr val="002060"/>
                </a:solidFill>
              </a:rPr>
              <a:t>tema</a:t>
            </a:r>
            <a:r>
              <a:rPr lang="en-US" sz="2200" b="1" dirty="0">
                <a:solidFill>
                  <a:srgbClr val="002060"/>
                </a:solidFill>
              </a:rPr>
              <a:t>, </a:t>
            </a:r>
            <a:r>
              <a:rPr lang="en-US" sz="2200" b="1" dirty="0" err="1">
                <a:solidFill>
                  <a:srgbClr val="002060"/>
                </a:solidFill>
              </a:rPr>
              <a:t>pero</a:t>
            </a:r>
            <a:r>
              <a:rPr lang="en-US" sz="2200" b="1" dirty="0">
                <a:solidFill>
                  <a:srgbClr val="002060"/>
                </a:solidFill>
              </a:rPr>
              <a:t> las </a:t>
            </a:r>
            <a:r>
              <a:rPr lang="en-US" sz="2200" b="1" dirty="0" err="1">
                <a:solidFill>
                  <a:srgbClr val="002060"/>
                </a:solidFill>
              </a:rPr>
              <a:t>asignaciones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siguen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siendo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muy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modestas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https://www.union.us.com/media/project/gf_icon-2_vdWoIkT.jpg">
            <a:extLst>
              <a:ext uri="{FF2B5EF4-FFF2-40B4-BE49-F238E27FC236}">
                <a16:creationId xmlns:a16="http://schemas.microsoft.com/office/drawing/2014/main" xmlns="" id="{BD52EFD8-A918-4505-9473-AD18FBB20C5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r="25770"/>
          <a:stretch/>
        </p:blipFill>
        <p:spPr bwMode="auto">
          <a:xfrm>
            <a:off x="1311277" y="1892072"/>
            <a:ext cx="1340516" cy="133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s://www.union.us.com/media/project/gf_icon-2_vdWoIkT.jpg">
            <a:extLst>
              <a:ext uri="{FF2B5EF4-FFF2-40B4-BE49-F238E27FC236}">
                <a16:creationId xmlns:a16="http://schemas.microsoft.com/office/drawing/2014/main" xmlns="" id="{81C4E23E-521C-4C57-8844-B66A513CBD3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r="51410"/>
          <a:stretch/>
        </p:blipFill>
        <p:spPr bwMode="auto">
          <a:xfrm>
            <a:off x="4976973" y="1869837"/>
            <a:ext cx="1340515" cy="13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https://www.union.us.com/media/project/gf_icon-2_vdWoIkT.jpg">
            <a:extLst>
              <a:ext uri="{FF2B5EF4-FFF2-40B4-BE49-F238E27FC236}">
                <a16:creationId xmlns:a16="http://schemas.microsoft.com/office/drawing/2014/main" xmlns="" id="{46D1A259-889C-4E85-8788-95E2BB42F45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9"/>
          <a:stretch/>
        </p:blipFill>
        <p:spPr bwMode="auto">
          <a:xfrm>
            <a:off x="8990886" y="1892073"/>
            <a:ext cx="1340515" cy="1300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548BC9-2580-41C4-B658-82EC8F312BE0}"/>
              </a:ext>
            </a:extLst>
          </p:cNvPr>
          <p:cNvSpPr txBox="1"/>
          <p:nvPr/>
        </p:nvSpPr>
        <p:spPr>
          <a:xfrm>
            <a:off x="428017" y="6384575"/>
            <a:ext cx="2976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GT" sz="1600" dirty="0">
                <a:solidFill>
                  <a:srgbClr val="FF0000"/>
                </a:solidFill>
              </a:rPr>
              <a:t>% del presupuesto asignado </a:t>
            </a:r>
          </a:p>
        </p:txBody>
      </p:sp>
    </p:spTree>
    <p:extLst>
      <p:ext uri="{BB962C8B-B14F-4D97-AF65-F5344CB8AC3E}">
        <p14:creationId xmlns:p14="http://schemas.microsoft.com/office/powerpoint/2010/main" val="2015597797"/>
      </p:ext>
    </p:extLst>
  </p:cSld>
  <p:clrMapOvr>
    <a:masterClrMapping/>
  </p:clrMapOvr>
  <p:transition xmlns:p14="http://schemas.microsoft.com/office/powerpoint/2010/main" advTm="126351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ED410-390E-4DB7-A324-131D0DC4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7" y="225735"/>
            <a:ext cx="10922000" cy="250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270C97-1962-4D54-A125-B15C1AC5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8" y="225735"/>
            <a:ext cx="9957317" cy="5177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76DBB5-F9D5-49A5-858E-D5D0C2BA0987}"/>
              </a:ext>
            </a:extLst>
          </p:cNvPr>
          <p:cNvSpPr/>
          <p:nvPr/>
        </p:nvSpPr>
        <p:spPr>
          <a:xfrm>
            <a:off x="967058" y="5334685"/>
            <a:ext cx="966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Continuar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esfuerzos</a:t>
            </a:r>
            <a:r>
              <a:rPr lang="en-US" b="1" dirty="0">
                <a:solidFill>
                  <a:srgbClr val="002060"/>
                </a:solidFill>
              </a:rPr>
              <a:t> para </a:t>
            </a:r>
            <a:r>
              <a:rPr lang="en-US" b="1" dirty="0" err="1">
                <a:solidFill>
                  <a:srgbClr val="002060"/>
                </a:solidFill>
              </a:rPr>
              <a:t>aumentar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capacidades</a:t>
            </a:r>
            <a:r>
              <a:rPr lang="en-US" b="1" dirty="0">
                <a:solidFill>
                  <a:srgbClr val="002060"/>
                </a:solidFill>
              </a:rPr>
              <a:t> de MCP,  RP y SR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los </a:t>
            </a:r>
            <a:r>
              <a:rPr lang="en-US" b="1" dirty="0" err="1">
                <a:solidFill>
                  <a:srgbClr val="002060"/>
                </a:solidFill>
              </a:rPr>
              <a:t>temas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género</a:t>
            </a:r>
            <a:r>
              <a:rPr lang="en-US" b="1" dirty="0">
                <a:solidFill>
                  <a:srgbClr val="002060"/>
                </a:solidFill>
              </a:rPr>
              <a:t> y derechos </a:t>
            </a:r>
            <a:r>
              <a:rPr lang="en-US" b="1" dirty="0" err="1">
                <a:solidFill>
                  <a:srgbClr val="002060"/>
                </a:solidFill>
              </a:rPr>
              <a:t>humanos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628199"/>
      </p:ext>
    </p:extLst>
  </p:cSld>
  <p:clrMapOvr>
    <a:masterClrMapping/>
  </p:clrMapOvr>
  <p:transition xmlns:p14="http://schemas.microsoft.com/office/powerpoint/2010/main" advTm="89664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D5E8C2-433D-DA44-BF3C-570879AC9226}" type="slidenum">
              <a:rPr lang="en-US" smtClean="0"/>
              <a:t>12</a:t>
            </a:fld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09600" y="2018070"/>
            <a:ext cx="10972800" cy="15763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1600" b="1" kern="1200" dirty="0" err="1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Modelo</a:t>
            </a:r>
            <a:r>
              <a:rPr lang="en-US" sz="21600" b="1" kern="1200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 de </a:t>
            </a:r>
            <a:r>
              <a:rPr lang="en-US" sz="21600" b="1" kern="1200" dirty="0" err="1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gestión</a:t>
            </a:r>
            <a:r>
              <a:rPr lang="en-US" sz="21600" b="1" kern="1200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 del </a:t>
            </a:r>
            <a:r>
              <a:rPr lang="en-US" sz="21600" b="1" kern="1200" dirty="0" err="1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Fondo</a:t>
            </a:r>
            <a:r>
              <a:rPr lang="en-US" sz="21600" b="1" kern="1200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 Mundial: el MCP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0" y="6603999"/>
            <a:ext cx="12192000" cy="25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98422"/>
      </p:ext>
    </p:extLst>
  </p:cSld>
  <p:clrMapOvr>
    <a:masterClrMapping/>
  </p:clrMapOvr>
  <p:transition xmlns:p14="http://schemas.microsoft.com/office/powerpoint/2010/main" advTm="579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7" y="225734"/>
            <a:ext cx="10922000" cy="725534"/>
          </a:xfrm>
        </p:spPr>
        <p:txBody>
          <a:bodyPr>
            <a:normAutofit/>
          </a:bodyPr>
          <a:lstStyle/>
          <a:p>
            <a:r>
              <a:rPr lang="en-US" kern="1200" dirty="0"/>
              <a:t>4. </a:t>
            </a:r>
            <a:r>
              <a:rPr lang="en-US" kern="1200" dirty="0" err="1"/>
              <a:t>Renovación</a:t>
            </a:r>
            <a:r>
              <a:rPr lang="en-US" kern="1200" dirty="0"/>
              <a:t> </a:t>
            </a:r>
            <a:r>
              <a:rPr lang="en-US" kern="1200" dirty="0" err="1"/>
              <a:t>en</a:t>
            </a:r>
            <a:r>
              <a:rPr lang="en-US" kern="1200" dirty="0"/>
              <a:t> el MCP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08561" y="951268"/>
            <a:ext cx="10972800" cy="562415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Avenir Book"/>
                <a:cs typeface="Avenir Book"/>
              </a:rPr>
              <a:t>Cambios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significativos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desde</a:t>
            </a:r>
            <a:r>
              <a:rPr lang="en-US" sz="2800" dirty="0">
                <a:latin typeface="Avenir Book"/>
                <a:cs typeface="Avenir Book"/>
              </a:rPr>
              <a:t> que </a:t>
            </a:r>
            <a:r>
              <a:rPr lang="en-US" sz="2800" dirty="0" err="1">
                <a:latin typeface="Avenir Book"/>
                <a:cs typeface="Avenir Book"/>
              </a:rPr>
              <a:t>en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marzo</a:t>
            </a:r>
            <a:r>
              <a:rPr lang="en-US" sz="2800" dirty="0">
                <a:latin typeface="Avenir Book"/>
                <a:cs typeface="Avenir Book"/>
              </a:rPr>
              <a:t> 2018 la </a:t>
            </a:r>
            <a:r>
              <a:rPr lang="en-US" sz="2800" dirty="0" err="1">
                <a:latin typeface="Avenir Book"/>
                <a:cs typeface="Avenir Book"/>
              </a:rPr>
              <a:t>asamblea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votó</a:t>
            </a:r>
            <a:r>
              <a:rPr lang="en-US" sz="2800" dirty="0">
                <a:latin typeface="Avenir Book"/>
                <a:cs typeface="Avenir Book"/>
              </a:rPr>
              <a:t> por una </a:t>
            </a:r>
            <a:r>
              <a:rPr lang="en-US" sz="2800" dirty="0" err="1">
                <a:latin typeface="Avenir Book"/>
                <a:cs typeface="Avenir Book"/>
              </a:rPr>
              <a:t>reingeniería</a:t>
            </a:r>
            <a:r>
              <a:rPr lang="en-US" sz="2800" dirty="0">
                <a:latin typeface="Avenir Book"/>
                <a:cs typeface="Avenir Book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venir Book"/>
                <a:cs typeface="Avenir Book"/>
              </a:rPr>
              <a:t>MSPAS preside y ha </a:t>
            </a:r>
            <a:r>
              <a:rPr lang="en-US" sz="2400" dirty="0" err="1">
                <a:latin typeface="Avenir Book"/>
                <a:cs typeface="Avenir Book"/>
              </a:rPr>
              <a:t>recuperado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liderazgo</a:t>
            </a:r>
            <a:endParaRPr lang="en-US" sz="2400" dirty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</a:pPr>
            <a:r>
              <a:rPr lang="en-US" sz="2400" dirty="0" err="1">
                <a:latin typeface="Avenir Book"/>
                <a:cs typeface="Avenir Book"/>
              </a:rPr>
              <a:t>Reducción</a:t>
            </a:r>
            <a:r>
              <a:rPr lang="en-US" sz="2400" dirty="0">
                <a:latin typeface="Avenir Book"/>
                <a:cs typeface="Avenir Book"/>
              </a:rPr>
              <a:t> de </a:t>
            </a:r>
            <a:r>
              <a:rPr lang="en-US" sz="2400" dirty="0" err="1">
                <a:latin typeface="Avenir Book"/>
                <a:cs typeface="Avenir Book"/>
              </a:rPr>
              <a:t>representantes</a:t>
            </a:r>
            <a:r>
              <a:rPr lang="en-US" sz="2400" dirty="0">
                <a:latin typeface="Avenir Book"/>
                <a:cs typeface="Avenir Book"/>
              </a:rPr>
              <a:t>: de 22 a 11</a:t>
            </a:r>
          </a:p>
          <a:p>
            <a:pPr lvl="1">
              <a:lnSpc>
                <a:spcPct val="110000"/>
              </a:lnSpc>
            </a:pPr>
            <a:r>
              <a:rPr lang="en-US" sz="2400" dirty="0" err="1">
                <a:latin typeface="Avenir Book"/>
                <a:cs typeface="Avenir Book"/>
              </a:rPr>
              <a:t>Representación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más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balanceada</a:t>
            </a:r>
            <a:r>
              <a:rPr lang="en-US" sz="2400" dirty="0">
                <a:latin typeface="Avenir Book"/>
                <a:cs typeface="Avenir Book"/>
              </a:rPr>
              <a:t> de los </a:t>
            </a:r>
            <a:r>
              <a:rPr lang="en-US" sz="2400" dirty="0" err="1">
                <a:latin typeface="Avenir Book"/>
                <a:cs typeface="Avenir Book"/>
              </a:rPr>
              <a:t>sectores</a:t>
            </a:r>
            <a:r>
              <a:rPr lang="en-US" sz="2400" dirty="0">
                <a:latin typeface="Avenir Book"/>
                <a:cs typeface="Avenir Book"/>
              </a:rPr>
              <a:t> y </a:t>
            </a:r>
            <a:r>
              <a:rPr lang="en-US" sz="2400" dirty="0" err="1">
                <a:latin typeface="Avenir Book"/>
                <a:cs typeface="Avenir Book"/>
              </a:rPr>
              <a:t>enfermedades</a:t>
            </a:r>
            <a:endParaRPr lang="en-US" sz="2400" dirty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</a:pPr>
            <a:r>
              <a:rPr lang="en-US" sz="2400" dirty="0" err="1">
                <a:latin typeface="Avenir Book"/>
                <a:cs typeface="Avenir Book"/>
              </a:rPr>
              <a:t>Participación</a:t>
            </a:r>
            <a:r>
              <a:rPr lang="en-US" sz="2400" dirty="0">
                <a:latin typeface="Avenir Book"/>
                <a:cs typeface="Avenir Book"/>
              </a:rPr>
              <a:t> de </a:t>
            </a:r>
            <a:r>
              <a:rPr lang="en-US" sz="2400" dirty="0" err="1">
                <a:latin typeface="Avenir Book"/>
                <a:cs typeface="Avenir Book"/>
              </a:rPr>
              <a:t>otros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organismos</a:t>
            </a:r>
            <a:r>
              <a:rPr lang="en-US" sz="2400" dirty="0">
                <a:latin typeface="Avenir Book"/>
                <a:cs typeface="Avenir Book"/>
              </a:rPr>
              <a:t> del sector </a:t>
            </a:r>
            <a:r>
              <a:rPr lang="en-US" sz="2400" dirty="0" err="1">
                <a:latin typeface="Avenir Book"/>
                <a:cs typeface="Avenir Book"/>
              </a:rPr>
              <a:t>público</a:t>
            </a:r>
            <a:endParaRPr lang="en-US" sz="2400" dirty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</a:pPr>
            <a:r>
              <a:rPr lang="en-US" sz="2400" dirty="0" err="1">
                <a:latin typeface="Avenir Book"/>
                <a:cs typeface="Avenir Book"/>
              </a:rPr>
              <a:t>Revisión</a:t>
            </a:r>
            <a:r>
              <a:rPr lang="en-US" sz="2400" dirty="0">
                <a:latin typeface="Avenir Book"/>
                <a:cs typeface="Avenir Book"/>
              </a:rPr>
              <a:t> de </a:t>
            </a:r>
            <a:r>
              <a:rPr lang="en-US" sz="2400" dirty="0" err="1">
                <a:latin typeface="Avenir Book"/>
                <a:cs typeface="Avenir Book"/>
              </a:rPr>
              <a:t>normas</a:t>
            </a:r>
            <a:r>
              <a:rPr lang="en-US" sz="2400" dirty="0">
                <a:latin typeface="Avenir Book"/>
                <a:cs typeface="Avenir Book"/>
              </a:rPr>
              <a:t> y </a:t>
            </a:r>
            <a:r>
              <a:rPr lang="en-US" sz="2400" dirty="0" err="1">
                <a:latin typeface="Avenir Book"/>
                <a:cs typeface="Avenir Book"/>
              </a:rPr>
              <a:t>estatutos</a:t>
            </a:r>
            <a:r>
              <a:rPr lang="en-US" sz="2400" dirty="0">
                <a:latin typeface="Avenir Book"/>
                <a:cs typeface="Avenir Book"/>
              </a:rPr>
              <a:t> para </a:t>
            </a:r>
            <a:r>
              <a:rPr lang="en-US" sz="2400" dirty="0" err="1">
                <a:latin typeface="Avenir Book"/>
                <a:cs typeface="Avenir Book"/>
              </a:rPr>
              <a:t>manejar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conflictos</a:t>
            </a:r>
            <a:r>
              <a:rPr lang="en-US" sz="2400" dirty="0">
                <a:latin typeface="Avenir Book"/>
                <a:cs typeface="Avenir Book"/>
              </a:rPr>
              <a:t> de </a:t>
            </a:r>
            <a:r>
              <a:rPr lang="en-US" sz="2400" dirty="0" err="1">
                <a:latin typeface="Avenir Book"/>
                <a:cs typeface="Avenir Book"/>
              </a:rPr>
              <a:t>interés</a:t>
            </a:r>
            <a:r>
              <a:rPr lang="en-US" sz="2400" dirty="0">
                <a:latin typeface="Avenir Book"/>
                <a:cs typeface="Avenir Book"/>
              </a:rPr>
              <a:t> y </a:t>
            </a:r>
            <a:r>
              <a:rPr lang="en-US" sz="2400" dirty="0" err="1">
                <a:latin typeface="Avenir Book"/>
                <a:cs typeface="Avenir Book"/>
              </a:rPr>
              <a:t>elecciones</a:t>
            </a:r>
            <a:endParaRPr lang="en-US" sz="2400" dirty="0"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Avenir Book"/>
                <a:cs typeface="Avenir Book"/>
              </a:rPr>
              <a:t>Mayor </a:t>
            </a:r>
            <a:r>
              <a:rPr lang="en-US" sz="2400" dirty="0" err="1">
                <a:latin typeface="Avenir Book"/>
                <a:cs typeface="Avenir Book"/>
              </a:rPr>
              <a:t>relevancia</a:t>
            </a:r>
            <a:r>
              <a:rPr lang="en-US" sz="2400" dirty="0">
                <a:latin typeface="Avenir Book"/>
                <a:cs typeface="Avenir Book"/>
              </a:rPr>
              <a:t> del </a:t>
            </a:r>
            <a:r>
              <a:rPr lang="en-US" sz="2400" dirty="0" err="1">
                <a:latin typeface="Avenir Book"/>
                <a:cs typeface="Avenir Book"/>
              </a:rPr>
              <a:t>Comité</a:t>
            </a:r>
            <a:r>
              <a:rPr lang="en-US" sz="2400" dirty="0">
                <a:latin typeface="Avenir Book"/>
                <a:cs typeface="Avenir Book"/>
              </a:rPr>
              <a:t> de </a:t>
            </a:r>
            <a:r>
              <a:rPr lang="en-US" sz="2400" dirty="0" err="1">
                <a:latin typeface="Avenir Book"/>
                <a:cs typeface="Avenir Book"/>
              </a:rPr>
              <a:t>monitoreo</a:t>
            </a:r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 err="1">
                <a:latin typeface="Avenir Book"/>
                <a:cs typeface="Avenir Book"/>
              </a:rPr>
              <a:t>estratégico</a:t>
            </a:r>
            <a:endParaRPr lang="en-US" sz="2400" dirty="0">
              <a:latin typeface="Avenir Book"/>
              <a:cs typeface="Avenir Book"/>
            </a:endParaRPr>
          </a:p>
          <a:p>
            <a:pPr lvl="1"/>
            <a:endParaRPr lang="en-US" sz="2000" dirty="0">
              <a:latin typeface="Avenir Book"/>
              <a:cs typeface="Avenir Book"/>
            </a:endParaRPr>
          </a:p>
          <a:p>
            <a:r>
              <a:rPr lang="en-US" sz="2800" dirty="0">
                <a:latin typeface="Avenir Book"/>
                <a:cs typeface="Avenir Book"/>
              </a:rPr>
              <a:t>Guatemala </a:t>
            </a:r>
            <a:r>
              <a:rPr lang="en-US" sz="2800" dirty="0" err="1">
                <a:latin typeface="Avenir Book"/>
                <a:cs typeface="Avenir Book"/>
              </a:rPr>
              <a:t>seleccionada</a:t>
            </a:r>
            <a:r>
              <a:rPr lang="en-US" sz="2800" dirty="0">
                <a:latin typeface="Avenir Book"/>
                <a:cs typeface="Avenir Book"/>
              </a:rPr>
              <a:t> para </a:t>
            </a:r>
            <a:r>
              <a:rPr lang="en-US" sz="2800" dirty="0" err="1">
                <a:latin typeface="Avenir Book"/>
                <a:cs typeface="Avenir Book"/>
              </a:rPr>
              <a:t>participar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en</a:t>
            </a:r>
            <a:r>
              <a:rPr lang="en-US" sz="2800" dirty="0">
                <a:latin typeface="Avenir Book"/>
                <a:cs typeface="Avenir Book"/>
              </a:rPr>
              <a:t> el Proyecto “</a:t>
            </a:r>
            <a:r>
              <a:rPr lang="en-US" sz="2800" dirty="0" err="1">
                <a:latin typeface="Avenir Book"/>
                <a:cs typeface="Avenir Book"/>
              </a:rPr>
              <a:t>Evolución</a:t>
            </a:r>
            <a:r>
              <a:rPr lang="en-US" sz="2800" dirty="0">
                <a:latin typeface="Avenir Book"/>
                <a:cs typeface="Avenir Book"/>
              </a:rPr>
              <a:t> del MCP”</a:t>
            </a:r>
          </a:p>
          <a:p>
            <a:r>
              <a:rPr lang="en-US" sz="2800" dirty="0" err="1">
                <a:latin typeface="Avenir Book"/>
                <a:cs typeface="Avenir Book"/>
              </a:rPr>
              <a:t>Apoyo</a:t>
            </a:r>
            <a:r>
              <a:rPr lang="en-US" sz="2800" dirty="0">
                <a:latin typeface="Avenir Book"/>
                <a:cs typeface="Avenir Book"/>
              </a:rPr>
              <a:t> del </a:t>
            </a:r>
            <a:r>
              <a:rPr lang="en-US" sz="2800" dirty="0" err="1">
                <a:latin typeface="Avenir Book"/>
                <a:cs typeface="Avenir Book"/>
              </a:rPr>
              <a:t>portafolio</a:t>
            </a:r>
            <a:r>
              <a:rPr lang="en-US" sz="2800" dirty="0">
                <a:latin typeface="Avenir Book"/>
                <a:cs typeface="Avenir Book"/>
              </a:rPr>
              <a:t> del </a:t>
            </a:r>
            <a:r>
              <a:rPr lang="en-US" sz="2800" dirty="0" err="1">
                <a:latin typeface="Avenir Book"/>
                <a:cs typeface="Avenir Book"/>
              </a:rPr>
              <a:t>Fondo</a:t>
            </a:r>
            <a:r>
              <a:rPr lang="en-US" sz="2800" dirty="0">
                <a:latin typeface="Avenir Book"/>
                <a:cs typeface="Avenir Book"/>
              </a:rPr>
              <a:t> Mundial ha </a:t>
            </a:r>
            <a:r>
              <a:rPr lang="en-US" sz="2800" dirty="0" err="1">
                <a:latin typeface="Avenir Book"/>
                <a:cs typeface="Avenir Book"/>
              </a:rPr>
              <a:t>sido</a:t>
            </a:r>
            <a:r>
              <a:rPr lang="en-US" sz="2800" dirty="0">
                <a:latin typeface="Avenir Book"/>
                <a:cs typeface="Avenir Book"/>
              </a:rPr>
              <a:t> instrumental </a:t>
            </a:r>
            <a:r>
              <a:rPr lang="en-US" sz="2800" dirty="0" err="1">
                <a:latin typeface="Avenir Book"/>
                <a:cs typeface="Avenir Book"/>
              </a:rPr>
              <a:t>en</a:t>
            </a:r>
            <a:r>
              <a:rPr lang="en-US" sz="2800" dirty="0">
                <a:latin typeface="Avenir Book"/>
                <a:cs typeface="Avenir Book"/>
              </a:rPr>
              <a:t> </a:t>
            </a:r>
            <a:r>
              <a:rPr lang="en-US" sz="2800" dirty="0" err="1">
                <a:latin typeface="Avenir Book"/>
                <a:cs typeface="Avenir Book"/>
              </a:rPr>
              <a:t>todo</a:t>
            </a:r>
            <a:r>
              <a:rPr lang="en-US" sz="2800" dirty="0">
                <a:latin typeface="Avenir Book"/>
                <a:cs typeface="Avenir Book"/>
              </a:rPr>
              <a:t> el </a:t>
            </a:r>
            <a:r>
              <a:rPr lang="en-US" sz="2800" dirty="0" err="1">
                <a:latin typeface="Avenir Book"/>
                <a:cs typeface="Avenir Book"/>
              </a:rPr>
              <a:t>proceso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210300"/>
            <a:ext cx="2133600" cy="365125"/>
          </a:xfrm>
        </p:spPr>
        <p:txBody>
          <a:bodyPr/>
          <a:lstStyle/>
          <a:p>
            <a:fld id="{9CD5E8C2-433D-DA44-BF3C-570879AC92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38271"/>
      </p:ext>
    </p:extLst>
  </p:cSld>
  <p:clrMapOvr>
    <a:masterClrMapping/>
  </p:clrMapOvr>
  <p:transition xmlns:p14="http://schemas.microsoft.com/office/powerpoint/2010/main" advTm="133809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FE2ABBD-9F65-4112-B6E4-728ECCD7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180" y="2659559"/>
            <a:ext cx="6547019" cy="769441"/>
          </a:xfrm>
        </p:spPr>
        <p:txBody>
          <a:bodyPr/>
          <a:lstStyle/>
          <a:p>
            <a:r>
              <a:rPr lang="en-US" sz="4400" dirty="0">
                <a:latin typeface="Bodoni MT Black" panose="02070A03080606020203" pitchFamily="18" charset="0"/>
              </a:rPr>
              <a:t>MUCHAS GRACIAS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AF7E2D-C21C-4D7C-89B9-B5C6B7283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2750" y="6164263"/>
            <a:ext cx="349250" cy="257175"/>
          </a:xfrm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34971"/>
      </p:ext>
    </p:extLst>
  </p:cSld>
  <p:clrMapOvr>
    <a:masterClrMapping/>
  </p:clrMapOvr>
  <p:transition xmlns:p14="http://schemas.microsoft.com/office/powerpoint/2010/main" advTm="602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/>
          <p:cNvSpPr/>
          <p:nvPr/>
        </p:nvSpPr>
        <p:spPr>
          <a:xfrm>
            <a:off x="5060750" y="1024091"/>
            <a:ext cx="2294108" cy="2253002"/>
          </a:xfrm>
          <a:prstGeom prst="diamond">
            <a:avLst/>
          </a:prstGeom>
          <a:solidFill>
            <a:srgbClr val="F070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chemeClr val="tx1"/>
                </a:solidFill>
              </a:rPr>
              <a:t>Maximizar impacto contra VIH, TB y malaria</a:t>
            </a:r>
            <a:endParaRPr lang="es-ES_tradnl" sz="1400" b="1" dirty="0"/>
          </a:p>
        </p:txBody>
      </p:sp>
      <p:sp>
        <p:nvSpPr>
          <p:cNvPr id="8" name="Rombo 7"/>
          <p:cNvSpPr/>
          <p:nvPr/>
        </p:nvSpPr>
        <p:spPr>
          <a:xfrm>
            <a:off x="6207804" y="2150592"/>
            <a:ext cx="2294108" cy="2253002"/>
          </a:xfrm>
          <a:prstGeom prst="diamond">
            <a:avLst/>
          </a:prstGeom>
          <a:solidFill>
            <a:srgbClr val="64DA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0000"/>
                </a:solidFill>
              </a:rPr>
              <a:t>Promover y proteger los derechos humanos y la equidad de género</a:t>
            </a:r>
          </a:p>
        </p:txBody>
      </p:sp>
      <p:sp>
        <p:nvSpPr>
          <p:cNvPr id="9" name="Rombo 8"/>
          <p:cNvSpPr/>
          <p:nvPr/>
        </p:nvSpPr>
        <p:spPr>
          <a:xfrm>
            <a:off x="3913696" y="2150592"/>
            <a:ext cx="2294108" cy="2253002"/>
          </a:xfrm>
          <a:prstGeom prst="diamond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Construir sistemas de salud </a:t>
            </a:r>
            <a:r>
              <a:rPr lang="es-ES" sz="1400" b="1" dirty="0" err="1">
                <a:solidFill>
                  <a:schemeClr val="tx1"/>
                </a:solidFill>
              </a:rPr>
              <a:t>resilient</a:t>
            </a:r>
            <a:r>
              <a:rPr lang="en-US" sz="1400" b="1" dirty="0" err="1">
                <a:solidFill>
                  <a:schemeClr val="tx1"/>
                </a:solidFill>
              </a:rPr>
              <a:t>es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(SSRS)</a:t>
            </a:r>
          </a:p>
        </p:txBody>
      </p:sp>
      <p:sp>
        <p:nvSpPr>
          <p:cNvPr id="10" name="Rombo 9"/>
          <p:cNvSpPr/>
          <p:nvPr/>
        </p:nvSpPr>
        <p:spPr>
          <a:xfrm>
            <a:off x="5060750" y="3277093"/>
            <a:ext cx="2294108" cy="2253002"/>
          </a:xfrm>
          <a:prstGeom prst="diamond">
            <a:avLst/>
          </a:prstGeom>
          <a:solidFill>
            <a:srgbClr val="EF15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rgbClr val="000000"/>
                </a:solidFill>
              </a:rPr>
              <a:t>Mayor </a:t>
            </a:r>
            <a:r>
              <a:rPr lang="es-ES_tradnl" sz="1300" dirty="0">
                <a:solidFill>
                  <a:srgbClr val="000000"/>
                </a:solidFill>
              </a:rPr>
              <a:t>movilización </a:t>
            </a:r>
            <a:r>
              <a:rPr lang="es-ES_tradnl" sz="1400" b="1" dirty="0">
                <a:solidFill>
                  <a:srgbClr val="000000"/>
                </a:solidFill>
              </a:rPr>
              <a:t> de recursos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1C3A3E-9284-443A-8744-CF38BC914DE0}"/>
              </a:ext>
            </a:extLst>
          </p:cNvPr>
          <p:cNvSpPr txBox="1"/>
          <p:nvPr/>
        </p:nvSpPr>
        <p:spPr>
          <a:xfrm>
            <a:off x="718490" y="3276948"/>
            <a:ext cx="320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Respuesta </a:t>
            </a:r>
            <a:r>
              <a:rPr lang="en-US" sz="1800" dirty="0" err="1"/>
              <a:t>comunitaria</a:t>
            </a:r>
            <a:endParaRPr lang="en-US" sz="1800" dirty="0"/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xmlns="" id="{958D6419-D5E3-46E3-B991-6947D497F7D4}"/>
              </a:ext>
            </a:extLst>
          </p:cNvPr>
          <p:cNvSpPr/>
          <p:nvPr/>
        </p:nvSpPr>
        <p:spPr>
          <a:xfrm>
            <a:off x="844963" y="2950736"/>
            <a:ext cx="251460" cy="232410"/>
          </a:xfrm>
          <a:prstGeom prst="hept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220081-D09B-4BAD-92D2-4508D6667444}"/>
              </a:ext>
            </a:extLst>
          </p:cNvPr>
          <p:cNvSpPr txBox="1"/>
          <p:nvPr/>
        </p:nvSpPr>
        <p:spPr>
          <a:xfrm>
            <a:off x="9198867" y="2734051"/>
            <a:ext cx="3253839" cy="94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    Derechos </a:t>
            </a:r>
            <a:r>
              <a:rPr lang="en-US" sz="1800" dirty="0" err="1"/>
              <a:t>humanos</a:t>
            </a:r>
            <a:endParaRPr lang="en-US" sz="1800" dirty="0"/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endParaRPr lang="en-US" dirty="0"/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   G</a:t>
            </a:r>
            <a:r>
              <a:rPr lang="x-none" sz="1800" dirty="0" err="1"/>
              <a:t>énero</a:t>
            </a:r>
            <a:r>
              <a:rPr lang="x-none" sz="1800" dirty="0"/>
              <a:t> </a:t>
            </a:r>
            <a:endParaRPr lang="en-US" sz="1800" dirty="0" err="1"/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xmlns="" id="{2B34055F-D2DF-45AE-B82F-4E974302EF53}"/>
              </a:ext>
            </a:extLst>
          </p:cNvPr>
          <p:cNvSpPr/>
          <p:nvPr/>
        </p:nvSpPr>
        <p:spPr>
          <a:xfrm>
            <a:off x="9131721" y="3429000"/>
            <a:ext cx="251460" cy="232410"/>
          </a:xfrm>
          <a:prstGeom prst="heptagon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 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xmlns="" id="{239765BE-1448-4DE0-BCE6-EC9410354536}"/>
              </a:ext>
            </a:extLst>
          </p:cNvPr>
          <p:cNvSpPr/>
          <p:nvPr/>
        </p:nvSpPr>
        <p:spPr>
          <a:xfrm>
            <a:off x="9132513" y="2834531"/>
            <a:ext cx="251460" cy="232410"/>
          </a:xfrm>
          <a:prstGeom prst="heptagon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EC4F54-192E-416F-82EA-2F8B14FDF1DA}"/>
              </a:ext>
            </a:extLst>
          </p:cNvPr>
          <p:cNvSpPr txBox="1"/>
          <p:nvPr/>
        </p:nvSpPr>
        <p:spPr>
          <a:xfrm>
            <a:off x="1353787" y="450065"/>
            <a:ext cx="986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x-none" sz="2800" b="1" dirty="0">
                <a:solidFill>
                  <a:schemeClr val="accent1"/>
                </a:solidFill>
                <a:latin typeface="Avenir Book"/>
              </a:rPr>
              <a:t>OBJETIVOS ESTRATÉGICOS,  ESTRATEGIA 2017-2022 </a:t>
            </a:r>
            <a:endParaRPr lang="en-US" sz="2800" b="1" dirty="0" err="1">
              <a:solidFill>
                <a:schemeClr val="accent1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69339273"/>
      </p:ext>
    </p:extLst>
  </p:cSld>
  <p:clrMapOvr>
    <a:masterClrMapping/>
  </p:clrMapOvr>
  <p:transition xmlns:p14="http://schemas.microsoft.com/office/powerpoint/2010/main" advTm="53945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7ED94-D62C-4267-BA4F-C4AA8D51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1" y="516661"/>
            <a:ext cx="10922000" cy="9513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                        </a:t>
            </a:r>
            <a:r>
              <a:rPr lang="en-US" sz="4400" dirty="0" err="1">
                <a:solidFill>
                  <a:srgbClr val="002060"/>
                </a:solidFill>
              </a:rPr>
              <a:t>Estrategia</a:t>
            </a:r>
            <a:r>
              <a:rPr lang="en-US" sz="4400" dirty="0">
                <a:solidFill>
                  <a:srgbClr val="002060"/>
                </a:solidFill>
              </a:rPr>
              <a:t> 2017-2022</a:t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                            </a:t>
            </a:r>
            <a:r>
              <a:rPr lang="en-US" sz="2800" dirty="0" err="1">
                <a:solidFill>
                  <a:srgbClr val="002060"/>
                </a:solidFill>
              </a:rPr>
              <a:t>Publicaciones</a:t>
            </a:r>
            <a:r>
              <a:rPr lang="en-US" sz="2800" dirty="0">
                <a:solidFill>
                  <a:srgbClr val="002060"/>
                </a:solidFill>
              </a:rPr>
              <a:t> del </a:t>
            </a:r>
            <a:r>
              <a:rPr lang="en-US" sz="2800" dirty="0" err="1">
                <a:solidFill>
                  <a:srgbClr val="002060"/>
                </a:solidFill>
              </a:rPr>
              <a:t>Fondo</a:t>
            </a:r>
            <a:r>
              <a:rPr lang="en-US" sz="2800" dirty="0">
                <a:solidFill>
                  <a:srgbClr val="002060"/>
                </a:solidFill>
              </a:rPr>
              <a:t> Mundial</a:t>
            </a:r>
          </a:p>
        </p:txBody>
      </p:sp>
      <p:pic>
        <p:nvPicPr>
          <p:cNvPr id="1030" name="Picture 6" descr="Image result for estrategia 2017-2022 fondo mundial">
            <a:extLst>
              <a:ext uri="{FF2B5EF4-FFF2-40B4-BE49-F238E27FC236}">
                <a16:creationId xmlns:a16="http://schemas.microsoft.com/office/drawing/2014/main" xmlns="" id="{128E8F3A-955D-4A29-A28F-3DD5B9A9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13" y="2603288"/>
            <a:ext cx="2730516" cy="38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lobal fund 2017-2022 strategy">
            <a:extLst>
              <a:ext uri="{FF2B5EF4-FFF2-40B4-BE49-F238E27FC236}">
                <a16:creationId xmlns:a16="http://schemas.microsoft.com/office/drawing/2014/main" xmlns="" id="{96F0F5B4-C7AB-43EE-B41C-81DEA847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93" y="1381828"/>
            <a:ext cx="2927456" cy="40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094F20-A43F-4C76-82C3-D55DE02DFAFC}"/>
              </a:ext>
            </a:extLst>
          </p:cNvPr>
          <p:cNvSpPr txBox="1"/>
          <p:nvPr/>
        </p:nvSpPr>
        <p:spPr>
          <a:xfrm>
            <a:off x="9150197" y="5104421"/>
            <a:ext cx="2623457" cy="1213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s-GT" sz="1800" dirty="0">
                <a:solidFill>
                  <a:srgbClr val="002060"/>
                </a:solidFill>
              </a:rPr>
              <a:t>Publicaciones subidas a la página web de la EPP</a:t>
            </a:r>
          </a:p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www.epp.ciesar.org.gt</a:t>
            </a:r>
            <a:endParaRPr lang="es-GT" sz="1800" dirty="0" err="1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46C120-E864-4DF0-B5BF-514653AF7C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27148"/>
          <a:stretch/>
        </p:blipFill>
        <p:spPr>
          <a:xfrm>
            <a:off x="402005" y="516661"/>
            <a:ext cx="3094264" cy="1730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817A4E-6349-40B8-8261-9AB02D19CF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606"/>
          <a:stretch/>
        </p:blipFill>
        <p:spPr>
          <a:xfrm>
            <a:off x="402005" y="2537921"/>
            <a:ext cx="3040224" cy="2292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092BAF-789D-444E-A0C5-8E3BFDAAA4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180"/>
          <a:stretch/>
        </p:blipFill>
        <p:spPr>
          <a:xfrm>
            <a:off x="418346" y="5022278"/>
            <a:ext cx="3094264" cy="15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24793"/>
      </p:ext>
    </p:extLst>
  </p:cSld>
  <p:clrMapOvr>
    <a:masterClrMapping/>
  </p:clrMapOvr>
  <p:transition xmlns:p14="http://schemas.microsoft.com/office/powerpoint/2010/main" advTm="4239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9456" y="2526068"/>
            <a:ext cx="10363200" cy="1487458"/>
          </a:xfrm>
        </p:spPr>
        <p:txBody>
          <a:bodyPr/>
          <a:lstStyle/>
          <a:p>
            <a:pPr algn="ctr"/>
            <a:r>
              <a:rPr lang="en-US" b="1" dirty="0" err="1"/>
              <a:t>Aplicación</a:t>
            </a:r>
            <a:r>
              <a:rPr lang="en-US" b="1" dirty="0"/>
              <a:t> de los </a:t>
            </a:r>
            <a:r>
              <a:rPr lang="en-US" dirty="0"/>
              <a:t>OE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subvenciones</a:t>
            </a:r>
            <a:r>
              <a:rPr lang="en-US" dirty="0"/>
              <a:t> del </a:t>
            </a:r>
            <a:r>
              <a:rPr lang="en-US" dirty="0" err="1"/>
              <a:t>país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9623771"/>
      </p:ext>
    </p:extLst>
  </p:cSld>
  <p:clrMapOvr>
    <a:masterClrMapping/>
  </p:clrMapOvr>
  <p:transition xmlns:p14="http://schemas.microsoft.com/office/powerpoint/2010/main" advTm="8029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466340" y="1368425"/>
            <a:ext cx="8416199" cy="4388894"/>
            <a:chOff x="1094703" y="193182"/>
            <a:chExt cx="9813701" cy="6018728"/>
          </a:xfrm>
        </p:grpSpPr>
        <p:grpSp>
          <p:nvGrpSpPr>
            <p:cNvPr id="21" name="Group 20"/>
            <p:cNvGrpSpPr/>
            <p:nvPr/>
          </p:nvGrpSpPr>
          <p:grpSpPr>
            <a:xfrm>
              <a:off x="1094703" y="193182"/>
              <a:ext cx="9813701" cy="6018728"/>
              <a:chOff x="1094703" y="193182"/>
              <a:chExt cx="9813701" cy="601872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094704" y="781318"/>
                <a:ext cx="3052293" cy="54305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505458" y="781318"/>
                <a:ext cx="3052293" cy="54305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7856111" y="781318"/>
                <a:ext cx="3052293" cy="54305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94703" y="193182"/>
                <a:ext cx="3052293" cy="48295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2017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05458" y="193182"/>
                <a:ext cx="3052293" cy="48295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2018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56111" y="193182"/>
                <a:ext cx="3052293" cy="48295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2019</a:t>
                </a:r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1094703" y="1270714"/>
              <a:ext cx="7799726" cy="119344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TB 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94703" y="2869306"/>
              <a:ext cx="4748013" cy="119344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Malaria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094704" y="4467894"/>
              <a:ext cx="2906333" cy="119344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/>
                <a:t>V</a:t>
              </a:r>
              <a:r>
                <a:rPr lang="en-US" dirty="0"/>
                <a:t>IH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945941" y="1305059"/>
              <a:ext cx="1910950" cy="119344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TB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856111" y="2886476"/>
              <a:ext cx="3052293" cy="119344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842716" y="2869304"/>
              <a:ext cx="1715035" cy="1193443"/>
            </a:xfrm>
            <a:prstGeom prst="rightArrow">
              <a:avLst/>
            </a:prstGeom>
            <a:solidFill>
              <a:srgbClr val="FFFF99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Extensión</a:t>
              </a:r>
              <a:endParaRPr lang="en-US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445357" y="4467894"/>
              <a:ext cx="3112395" cy="1193443"/>
            </a:xfrm>
            <a:prstGeom prst="rightArrow">
              <a:avLst/>
            </a:prstGeom>
            <a:solidFill>
              <a:srgbClr val="FF9B9B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Extensión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916212" y="4467894"/>
              <a:ext cx="2940679" cy="119344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2C1558-6EAB-4586-B4BE-76B949D21C77}"/>
              </a:ext>
            </a:extLst>
          </p:cNvPr>
          <p:cNvSpPr txBox="1"/>
          <p:nvPr/>
        </p:nvSpPr>
        <p:spPr>
          <a:xfrm>
            <a:off x="828675" y="337628"/>
            <a:ext cx="10248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Estado de las </a:t>
            </a:r>
            <a:r>
              <a:rPr lang="en-US" sz="3400" b="1" dirty="0" err="1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subvenciones</a:t>
            </a:r>
            <a:r>
              <a:rPr lang="en-US" sz="3400" b="1" dirty="0">
                <a:solidFill>
                  <a:schemeClr val="accent1"/>
                </a:solidFill>
                <a:latin typeface="Avenir Book"/>
                <a:ea typeface="+mj-ea"/>
                <a:cs typeface="Avenir Book"/>
              </a:rPr>
              <a:t> 2018-2019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6D7F7C1-55F4-4402-855C-82F672AF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9" descr="https://www.union.us.com/media/project/gf_icon-2_vdWoIkT.jpg">
            <a:extLst>
              <a:ext uri="{FF2B5EF4-FFF2-40B4-BE49-F238E27FC236}">
                <a16:creationId xmlns:a16="http://schemas.microsoft.com/office/drawing/2014/main" xmlns="" id="{8DE9F9A4-DCE6-4691-ABC1-2E488031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r="25771"/>
          <a:stretch>
            <a:fillRect/>
          </a:stretch>
        </p:blipFill>
        <p:spPr bwMode="auto">
          <a:xfrm>
            <a:off x="1539442" y="3429000"/>
            <a:ext cx="54133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www.union.us.com/media/project/gf_icon-2_vdWoIkT.jpg">
            <a:extLst>
              <a:ext uri="{FF2B5EF4-FFF2-40B4-BE49-F238E27FC236}">
                <a16:creationId xmlns:a16="http://schemas.microsoft.com/office/drawing/2014/main" xmlns="" id="{A756DE46-F1D8-447F-AB73-6425D795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1" r="51410"/>
          <a:stretch>
            <a:fillRect/>
          </a:stretch>
        </p:blipFill>
        <p:spPr bwMode="auto">
          <a:xfrm>
            <a:off x="1575522" y="2353660"/>
            <a:ext cx="54133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www.union.us.com/media/project/gf_icon-2_vdWoIkT.jpg">
            <a:extLst>
              <a:ext uri="{FF2B5EF4-FFF2-40B4-BE49-F238E27FC236}">
                <a16:creationId xmlns:a16="http://schemas.microsoft.com/office/drawing/2014/main" xmlns="" id="{308FAE99-C8AA-438B-95D7-88084F15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0"/>
          <a:stretch>
            <a:fillRect/>
          </a:stretch>
        </p:blipFill>
        <p:spPr bwMode="auto">
          <a:xfrm>
            <a:off x="1569605" y="4665117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27439"/>
      </p:ext>
    </p:extLst>
  </p:cSld>
  <p:clrMapOvr>
    <a:masterClrMapping/>
  </p:clrMapOvr>
  <p:transition xmlns:p14="http://schemas.microsoft.com/office/powerpoint/2010/main" advTm="58679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09161-A737-4DC5-867A-271F50F0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117426"/>
            <a:ext cx="10922000" cy="625877"/>
          </a:xfrm>
        </p:spPr>
        <p:txBody>
          <a:bodyPr>
            <a:normAutofit/>
          </a:bodyPr>
          <a:lstStyle/>
          <a:p>
            <a:r>
              <a:rPr lang="en-US" kern="1200" dirty="0"/>
              <a:t>1. Respuesta </a:t>
            </a:r>
            <a:r>
              <a:rPr lang="en-US" kern="1200" dirty="0" err="1"/>
              <a:t>comunitaria</a:t>
            </a:r>
            <a:endParaRPr lang="en-US" kern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76D0D0-6DA6-4E09-A782-85206FD71FB3}"/>
              </a:ext>
            </a:extLst>
          </p:cNvPr>
          <p:cNvSpPr/>
          <p:nvPr/>
        </p:nvSpPr>
        <p:spPr>
          <a:xfrm>
            <a:off x="3266214" y="3256891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4D6C8D4-2412-41E0-95EA-83DE4EAF8D37}"/>
              </a:ext>
            </a:extLst>
          </p:cNvPr>
          <p:cNvSpPr/>
          <p:nvPr/>
        </p:nvSpPr>
        <p:spPr>
          <a:xfrm>
            <a:off x="8294424" y="3427708"/>
            <a:ext cx="2741664" cy="29358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2018: OSC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están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bien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organizadas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Varias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fungen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como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SR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Activas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en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MCP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Desarrollaron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monitoreo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ciudadano</a:t>
            </a: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dirty="0">
                <a:solidFill>
                  <a:srgbClr val="002060"/>
                </a:solidFill>
                <a:latin typeface="Avenir Book"/>
              </a:rPr>
              <a:t>2019: </a:t>
            </a:r>
            <a:endParaRPr lang="es-GT" dirty="0">
              <a:solidFill>
                <a:srgbClr val="002060"/>
              </a:solidFill>
            </a:endParaRPr>
          </a:p>
          <a:p>
            <a:pPr algn="ctr"/>
            <a:endParaRPr lang="es-GT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011F88F1-CA51-456A-BEF4-07892C2B1E9D}"/>
              </a:ext>
            </a:extLst>
          </p:cNvPr>
          <p:cNvSpPr/>
          <p:nvPr/>
        </p:nvSpPr>
        <p:spPr>
          <a:xfrm>
            <a:off x="4286768" y="3340712"/>
            <a:ext cx="2764098" cy="302448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GT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2018: ASOTAB</a:t>
            </a:r>
          </a:p>
          <a:p>
            <a:endParaRPr lang="es-GT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>
              <a:spcAft>
                <a:spcPts val="800"/>
              </a:spcAft>
            </a:pPr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2019: Personal extramuros ampliado trabajará con Cocodes y escuelas  </a:t>
            </a:r>
          </a:p>
          <a:p>
            <a:pPr>
              <a:spcAft>
                <a:spcPts val="600"/>
              </a:spcAft>
            </a:pPr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Apoyarán creación de clubes de TB</a:t>
            </a:r>
          </a:p>
          <a:p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 “Grandes Ciudades”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2200" dirty="0">
              <a:latin typeface="Avenir Book"/>
              <a:cs typeface="Avenir Book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2847056-F044-4920-8A1C-B17541DEDDEE}"/>
              </a:ext>
            </a:extLst>
          </p:cNvPr>
          <p:cNvSpPr/>
          <p:nvPr/>
        </p:nvSpPr>
        <p:spPr>
          <a:xfrm>
            <a:off x="696857" y="3339047"/>
            <a:ext cx="2569357" cy="302448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200" dirty="0">
              <a:latin typeface="Avenir Book"/>
              <a:cs typeface="Avenir Book"/>
            </a:endParaRPr>
          </a:p>
          <a:p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2018</a:t>
            </a:r>
            <a:r>
              <a:rPr lang="x-none" dirty="0">
                <a:solidFill>
                  <a:srgbClr val="002060"/>
                </a:solidFill>
                <a:latin typeface="Avenir Book"/>
                <a:cs typeface="Avenir Book"/>
              </a:rPr>
              <a:t>:</a:t>
            </a:r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 Colaboradores voluntarios desde hace décadas, poco capacitados, mal abastecidos.</a:t>
            </a:r>
          </a:p>
          <a:p>
            <a:endParaRPr lang="es-GT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r>
              <a:rPr lang="es-GT" dirty="0">
                <a:solidFill>
                  <a:srgbClr val="002060"/>
                </a:solidFill>
                <a:latin typeface="Avenir Book"/>
                <a:cs typeface="Avenir Book"/>
              </a:rPr>
              <a:t>2019: más capacitación y suministros en áreas priorizadas</a:t>
            </a:r>
            <a:endParaRPr lang="es-GT" sz="1400" dirty="0">
              <a:solidFill>
                <a:srgbClr val="002060"/>
              </a:solidFill>
            </a:endParaRPr>
          </a:p>
          <a:p>
            <a:pPr algn="ctr"/>
            <a:endParaRPr lang="es-G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A124BB-EF20-49B5-91CC-16C8CBE0BA35}"/>
              </a:ext>
            </a:extLst>
          </p:cNvPr>
          <p:cNvSpPr txBox="1"/>
          <p:nvPr/>
        </p:nvSpPr>
        <p:spPr>
          <a:xfrm>
            <a:off x="386200" y="906460"/>
            <a:ext cx="10922001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sz="2300" b="1" dirty="0">
                <a:solidFill>
                  <a:srgbClr val="002060"/>
                </a:solidFill>
                <a:cs typeface="Avenir Book"/>
              </a:rPr>
              <a:t>La participación comunitaria es necesaria dada su relación directa con las poblaciones clave y vulnerable.  Cada programa con enfoque propio</a:t>
            </a:r>
          </a:p>
        </p:txBody>
      </p:sp>
      <p:pic>
        <p:nvPicPr>
          <p:cNvPr id="13" name="Picture 12" descr="https://www.union.us.com/media/project/gf_icon-2_vdWoIkT.jpg">
            <a:extLst>
              <a:ext uri="{FF2B5EF4-FFF2-40B4-BE49-F238E27FC236}">
                <a16:creationId xmlns:a16="http://schemas.microsoft.com/office/drawing/2014/main" xmlns="" id="{8FF44084-6BE1-4F1C-BB52-C1B9812805C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r="25770"/>
          <a:stretch/>
        </p:blipFill>
        <p:spPr bwMode="auto">
          <a:xfrm>
            <a:off x="1311277" y="1892072"/>
            <a:ext cx="1340516" cy="133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s://www.union.us.com/media/project/gf_icon-2_vdWoIkT.jpg">
            <a:extLst>
              <a:ext uri="{FF2B5EF4-FFF2-40B4-BE49-F238E27FC236}">
                <a16:creationId xmlns:a16="http://schemas.microsoft.com/office/drawing/2014/main" xmlns="" id="{00B55943-C3AB-4AA7-A40E-8CED5E0AA0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r="51410"/>
          <a:stretch/>
        </p:blipFill>
        <p:spPr bwMode="auto">
          <a:xfrm>
            <a:off x="4976973" y="1869837"/>
            <a:ext cx="1340515" cy="13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https://www.union.us.com/media/project/gf_icon-2_vdWoIkT.jpg">
            <a:extLst>
              <a:ext uri="{FF2B5EF4-FFF2-40B4-BE49-F238E27FC236}">
                <a16:creationId xmlns:a16="http://schemas.microsoft.com/office/drawing/2014/main" xmlns="" id="{B1C20FE0-9B53-42D2-B98B-93D481153AE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9"/>
          <a:stretch/>
        </p:blipFill>
        <p:spPr bwMode="auto">
          <a:xfrm>
            <a:off x="8956401" y="1892072"/>
            <a:ext cx="1340515" cy="13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6325419"/>
      </p:ext>
    </p:extLst>
  </p:cSld>
  <p:clrMapOvr>
    <a:masterClrMapping/>
  </p:clrMapOvr>
  <p:transition xmlns:p14="http://schemas.microsoft.com/office/powerpoint/2010/main" advTm="337227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09161-A737-4DC5-867A-271F50F0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117426"/>
            <a:ext cx="10922000" cy="625877"/>
          </a:xfrm>
        </p:spPr>
        <p:txBody>
          <a:bodyPr>
            <a:normAutofit fontScale="90000"/>
          </a:bodyPr>
          <a:lstStyle/>
          <a:p>
            <a:r>
              <a:rPr lang="es-GT" kern="1200" dirty="0"/>
              <a:t>2. G</a:t>
            </a:r>
            <a:r>
              <a:rPr lang="es-GT" sz="3600" kern="1200" dirty="0"/>
              <a:t>énero</a:t>
            </a:r>
            <a:endParaRPr lang="en-US" kern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76D0D0-6DA6-4E09-A782-85206FD71FB3}"/>
              </a:ext>
            </a:extLst>
          </p:cNvPr>
          <p:cNvSpPr/>
          <p:nvPr/>
        </p:nvSpPr>
        <p:spPr>
          <a:xfrm>
            <a:off x="3266214" y="3256891"/>
            <a:ext cx="6096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4D6C8D4-2412-41E0-95EA-83DE4EAF8D37}"/>
              </a:ext>
            </a:extLst>
          </p:cNvPr>
          <p:cNvSpPr/>
          <p:nvPr/>
        </p:nvSpPr>
        <p:spPr>
          <a:xfrm>
            <a:off x="8294424" y="3427708"/>
            <a:ext cx="2741664" cy="293582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2018: Identidad de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género</a:t>
            </a: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 </a:t>
            </a: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2019: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mujeres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+PV </a:t>
            </a: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   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identidad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de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género</a:t>
            </a:r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endParaRPr lang="en-CA" dirty="0">
              <a:solidFill>
                <a:srgbClr val="002060"/>
              </a:solidFill>
              <a:latin typeface="Avenir Book"/>
            </a:endParaRPr>
          </a:p>
          <a:p>
            <a:pPr lvl="0"/>
            <a:r>
              <a:rPr lang="en-CA" dirty="0" err="1">
                <a:solidFill>
                  <a:srgbClr val="002060"/>
                </a:solidFill>
                <a:latin typeface="Avenir Book"/>
              </a:rPr>
              <a:t>Otras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organizaciones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(UNFPA, ICW)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han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trabajado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con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mujeres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+PV </a:t>
            </a:r>
            <a:endParaRPr lang="es-GT" dirty="0">
              <a:solidFill>
                <a:srgbClr val="002060"/>
              </a:solidFill>
            </a:endParaRPr>
          </a:p>
          <a:p>
            <a:pPr algn="ctr"/>
            <a:endParaRPr lang="es-GT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011F88F1-CA51-456A-BEF4-07892C2B1E9D}"/>
              </a:ext>
            </a:extLst>
          </p:cNvPr>
          <p:cNvSpPr/>
          <p:nvPr/>
        </p:nvSpPr>
        <p:spPr>
          <a:xfrm>
            <a:off x="4245648" y="3427706"/>
            <a:ext cx="2764098" cy="26709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CA" dirty="0">
              <a:solidFill>
                <a:srgbClr val="002060"/>
              </a:solidFill>
              <a:latin typeface="Avenir Book"/>
            </a:endParaRPr>
          </a:p>
          <a:p>
            <a:r>
              <a:rPr lang="en-CA" dirty="0">
                <a:solidFill>
                  <a:srgbClr val="002060"/>
                </a:solidFill>
                <a:latin typeface="Avenir Book"/>
              </a:rPr>
              <a:t>2018: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Notificaciones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desagregadas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por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sexo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muestran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disparidades no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explicadas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ni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mitigadas</a:t>
            </a:r>
            <a:endParaRPr lang="en-CA" dirty="0">
              <a:solidFill>
                <a:srgbClr val="002060"/>
              </a:solidFill>
              <a:latin typeface="Avenir Book"/>
            </a:endParaRPr>
          </a:p>
          <a:p>
            <a:endParaRPr lang="en-CA" dirty="0">
              <a:solidFill>
                <a:srgbClr val="002060"/>
              </a:solidFill>
              <a:latin typeface="Avenir Book"/>
            </a:endParaRPr>
          </a:p>
          <a:p>
            <a:r>
              <a:rPr lang="en-CA" dirty="0">
                <a:solidFill>
                  <a:srgbClr val="002060"/>
                </a:solidFill>
                <a:latin typeface="Avenir Book"/>
              </a:rPr>
              <a:t>2019: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actividades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no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detallan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abordaje</a:t>
            </a:r>
            <a:r>
              <a:rPr lang="en-CA" dirty="0">
                <a:solidFill>
                  <a:srgbClr val="002060"/>
                </a:solidFill>
                <a:latin typeface="Avenir Book"/>
              </a:rPr>
              <a:t> de </a:t>
            </a:r>
            <a:r>
              <a:rPr lang="en-CA" dirty="0" err="1">
                <a:solidFill>
                  <a:srgbClr val="002060"/>
                </a:solidFill>
                <a:latin typeface="Avenir Book"/>
              </a:rPr>
              <a:t>género</a:t>
            </a:r>
            <a:endParaRPr lang="en-CA" dirty="0">
              <a:solidFill>
                <a:srgbClr val="002060"/>
              </a:solidFill>
              <a:latin typeface="Avenir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2200" dirty="0">
              <a:latin typeface="Avenir Book"/>
              <a:cs typeface="Avenir Book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2847056-F044-4920-8A1C-B17541DEDDEE}"/>
              </a:ext>
            </a:extLst>
          </p:cNvPr>
          <p:cNvSpPr/>
          <p:nvPr/>
        </p:nvSpPr>
        <p:spPr>
          <a:xfrm>
            <a:off x="935153" y="3392218"/>
            <a:ext cx="2569357" cy="205007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200" dirty="0"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2018: No hay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disparidad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por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sexo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a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nivel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nacional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(EEP)</a:t>
            </a:r>
          </a:p>
          <a:p>
            <a:pPr lvl="0"/>
            <a:endParaRPr lang="en-CA" dirty="0">
              <a:solidFill>
                <a:srgbClr val="002060"/>
              </a:solidFill>
              <a:latin typeface="Avenir Book"/>
              <a:cs typeface="Avenir Book"/>
            </a:endParaRPr>
          </a:p>
          <a:p>
            <a:pPr lvl="0"/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2019: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acciones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CA" dirty="0" err="1">
                <a:solidFill>
                  <a:srgbClr val="002060"/>
                </a:solidFill>
                <a:latin typeface="Avenir Book"/>
                <a:cs typeface="Avenir Book"/>
              </a:rPr>
              <a:t>dirigidas</a:t>
            </a:r>
            <a:r>
              <a:rPr lang="en-CA" dirty="0">
                <a:solidFill>
                  <a:srgbClr val="002060"/>
                </a:solidFill>
                <a:latin typeface="Avenir Book"/>
                <a:cs typeface="Avenir Book"/>
              </a:rPr>
              <a:t> a los hombres</a:t>
            </a:r>
          </a:p>
          <a:p>
            <a:pPr algn="ctr"/>
            <a:endParaRPr lang="es-G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A124BB-EF20-49B5-91CC-16C8CBE0BA35}"/>
              </a:ext>
            </a:extLst>
          </p:cNvPr>
          <p:cNvSpPr txBox="1"/>
          <p:nvPr/>
        </p:nvSpPr>
        <p:spPr>
          <a:xfrm>
            <a:off x="207817" y="893924"/>
            <a:ext cx="118560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Este es un OE que </a:t>
            </a:r>
            <a:r>
              <a:rPr lang="en-US" sz="2400" b="1" dirty="0" err="1">
                <a:solidFill>
                  <a:srgbClr val="002060"/>
                </a:solidFill>
              </a:rPr>
              <a:t>apenas</a:t>
            </a:r>
            <a:r>
              <a:rPr lang="en-US" sz="2400" b="1" dirty="0">
                <a:solidFill>
                  <a:srgbClr val="002060"/>
                </a:solidFill>
              </a:rPr>
              <a:t> se </a:t>
            </a:r>
            <a:r>
              <a:rPr lang="en-US" sz="2400" b="1" dirty="0" err="1">
                <a:solidFill>
                  <a:srgbClr val="002060"/>
                </a:solidFill>
              </a:rPr>
              <a:t>empieza</a:t>
            </a:r>
            <a:r>
              <a:rPr lang="en-US" sz="2400" b="1" dirty="0">
                <a:solidFill>
                  <a:srgbClr val="002060"/>
                </a:solidFill>
              </a:rPr>
              <a:t> a </a:t>
            </a:r>
            <a:r>
              <a:rPr lang="en-US" sz="2400" b="1" dirty="0" err="1">
                <a:solidFill>
                  <a:srgbClr val="002060"/>
                </a:solidFill>
              </a:rPr>
              <a:t>abordar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en</a:t>
            </a:r>
            <a:r>
              <a:rPr lang="en-US" sz="2400" b="1" dirty="0">
                <a:solidFill>
                  <a:srgbClr val="002060"/>
                </a:solidFill>
              </a:rPr>
              <a:t> las </a:t>
            </a:r>
            <a:r>
              <a:rPr lang="en-US" sz="2400" b="1" dirty="0" err="1">
                <a:solidFill>
                  <a:srgbClr val="002060"/>
                </a:solidFill>
              </a:rPr>
              <a:t>subvenciones</a:t>
            </a:r>
            <a:r>
              <a:rPr lang="en-US" sz="2400" b="1" dirty="0">
                <a:solidFill>
                  <a:srgbClr val="002060"/>
                </a:solidFill>
              </a:rPr>
              <a:t> del </a:t>
            </a:r>
            <a:r>
              <a:rPr lang="en-US" sz="2400" b="1" dirty="0" err="1">
                <a:solidFill>
                  <a:srgbClr val="002060"/>
                </a:solidFill>
              </a:rPr>
              <a:t>Fondo</a:t>
            </a:r>
            <a:r>
              <a:rPr lang="en-US" sz="2400" b="1" dirty="0">
                <a:solidFill>
                  <a:srgbClr val="002060"/>
                </a:solidFill>
              </a:rPr>
              <a:t> Mundial </a:t>
            </a:r>
            <a:r>
              <a:rPr lang="en-US" sz="2400" b="1" dirty="0" err="1">
                <a:solidFill>
                  <a:srgbClr val="002060"/>
                </a:solidFill>
              </a:rPr>
              <a:t>en</a:t>
            </a:r>
            <a:r>
              <a:rPr lang="en-US" sz="2400" b="1" dirty="0">
                <a:solidFill>
                  <a:srgbClr val="002060"/>
                </a:solidFill>
              </a:rPr>
              <a:t> el </a:t>
            </a:r>
            <a:r>
              <a:rPr lang="en-US" sz="2400" b="1" dirty="0" err="1">
                <a:solidFill>
                  <a:srgbClr val="002060"/>
                </a:solidFill>
              </a:rPr>
              <a:t>país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Picture 12" descr="https://www.union.us.com/media/project/gf_icon-2_vdWoIkT.jpg">
            <a:extLst>
              <a:ext uri="{FF2B5EF4-FFF2-40B4-BE49-F238E27FC236}">
                <a16:creationId xmlns:a16="http://schemas.microsoft.com/office/drawing/2014/main" xmlns="" id="{BD52EFD8-A918-4505-9473-AD18FBB20C5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r="25770"/>
          <a:stretch/>
        </p:blipFill>
        <p:spPr bwMode="auto">
          <a:xfrm>
            <a:off x="1311277" y="1892072"/>
            <a:ext cx="1340516" cy="133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https://www.union.us.com/media/project/gf_icon-2_vdWoIkT.jpg">
            <a:extLst>
              <a:ext uri="{FF2B5EF4-FFF2-40B4-BE49-F238E27FC236}">
                <a16:creationId xmlns:a16="http://schemas.microsoft.com/office/drawing/2014/main" xmlns="" id="{81C4E23E-521C-4C57-8844-B66A513CBD3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0" r="51410"/>
          <a:stretch/>
        </p:blipFill>
        <p:spPr bwMode="auto">
          <a:xfrm>
            <a:off x="4976973" y="1869837"/>
            <a:ext cx="1340515" cy="13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https://www.union.us.com/media/project/gf_icon-2_vdWoIkT.jpg">
            <a:extLst>
              <a:ext uri="{FF2B5EF4-FFF2-40B4-BE49-F238E27FC236}">
                <a16:creationId xmlns:a16="http://schemas.microsoft.com/office/drawing/2014/main" xmlns="" id="{46D1A259-889C-4E85-8788-95E2BB42F45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9"/>
          <a:stretch/>
        </p:blipFill>
        <p:spPr bwMode="auto">
          <a:xfrm>
            <a:off x="8955286" y="1933982"/>
            <a:ext cx="1340515" cy="1322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986881"/>
      </p:ext>
    </p:extLst>
  </p:cSld>
  <p:clrMapOvr>
    <a:masterClrMapping/>
  </p:clrMapOvr>
  <p:transition xmlns:p14="http://schemas.microsoft.com/office/powerpoint/2010/main" advTm="217028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7" y="466928"/>
            <a:ext cx="9622321" cy="9727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nivel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nacional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 se ha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encontrado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disparidad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búsqueda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atención</a:t>
            </a:r>
            <a:r>
              <a:rPr lang="en-US" sz="24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entre hombres y </a:t>
            </a:r>
            <a:r>
              <a:rPr lang="en-US" sz="24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mujeres</a:t>
            </a:r>
            <a:r>
              <a:rPr lang="en-US" sz="1800" kern="1200" dirty="0">
                <a:solidFill>
                  <a:srgbClr val="002060"/>
                </a:solidFill>
                <a:latin typeface="Avenir Book"/>
                <a:ea typeface="+mj-ea"/>
                <a:cs typeface="+mj-cs"/>
              </a:rPr>
              <a:t> </a:t>
            </a:r>
            <a:endParaRPr lang="en-US" sz="2400" kern="1200" dirty="0">
              <a:solidFill>
                <a:srgbClr val="002060"/>
              </a:solidFill>
              <a:latin typeface="Avenir Book"/>
              <a:ea typeface="+mj-ea"/>
              <a:cs typeface="+mj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199188"/>
            <a:ext cx="2743200" cy="365125"/>
          </a:xfrm>
        </p:spPr>
        <p:txBody>
          <a:bodyPr/>
          <a:lstStyle/>
          <a:p>
            <a:fld id="{9CD5E8C2-433D-DA44-BF3C-570879AC9226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3335" y="1983236"/>
            <a:ext cx="7631206" cy="391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91818" y="2459504"/>
            <a:ext cx="3450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Un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análisis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realizado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por la EPP muestral que hombres y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mujeres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tienen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comportamientos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similares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en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cuanto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al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lapso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tiempo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entre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síntomas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diagnósitco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 y </a:t>
            </a:r>
            <a:r>
              <a:rPr lang="en-US" sz="2400" dirty="0" err="1">
                <a:solidFill>
                  <a:srgbClr val="002060"/>
                </a:solidFill>
                <a:latin typeface="Avenir Book"/>
                <a:cs typeface="Avenir Book"/>
              </a:rPr>
              <a:t>tratamiento</a:t>
            </a:r>
            <a:r>
              <a:rPr lang="en-US" sz="2400" dirty="0">
                <a:solidFill>
                  <a:srgbClr val="002060"/>
                </a:solidFill>
                <a:latin typeface="Avenir Book"/>
                <a:cs typeface="Avenir Book"/>
              </a:rPr>
              <a:t>.</a:t>
            </a:r>
            <a:endParaRPr lang="en-CA" sz="2400" dirty="0">
              <a:solidFill>
                <a:srgbClr val="002060"/>
              </a:solidFill>
            </a:endParaRPr>
          </a:p>
        </p:txBody>
      </p:sp>
      <p:pic>
        <p:nvPicPr>
          <p:cNvPr id="7" name="Picture 6" descr="https://www.union.us.com/media/project/gf_icon-2_vdWoIkT.jpg">
            <a:extLst>
              <a:ext uri="{FF2B5EF4-FFF2-40B4-BE49-F238E27FC236}">
                <a16:creationId xmlns:a16="http://schemas.microsoft.com/office/drawing/2014/main" xmlns="" id="{18E89B64-2AF9-4890-9C8A-04B1FC1802F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r="25770"/>
          <a:stretch/>
        </p:blipFill>
        <p:spPr bwMode="auto">
          <a:xfrm>
            <a:off x="10366767" y="225734"/>
            <a:ext cx="1340516" cy="1332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0414969"/>
      </p:ext>
    </p:extLst>
  </p:cSld>
  <p:clrMapOvr>
    <a:masterClrMapping/>
  </p:clrMapOvr>
  <p:transition xmlns:p14="http://schemas.microsoft.com/office/powerpoint/2010/main" advTm="30633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CA983-53DD-4ECE-BEF4-139B3134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133350"/>
            <a:ext cx="10922000" cy="1015663"/>
          </a:xfrm>
        </p:spPr>
        <p:txBody>
          <a:bodyPr/>
          <a:lstStyle/>
          <a:p>
            <a:r>
              <a:rPr lang="es-GT" sz="3000" dirty="0"/>
              <a:t>3. Intervenciones para reducir las barreras relacionadas a derechos humanos: 2019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7B101A-F627-4221-8656-11F78AC802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2750" y="6164263"/>
            <a:ext cx="349250" cy="257175"/>
          </a:xfrm>
        </p:spPr>
        <p:txBody>
          <a:bodyPr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fld id="{F1E776F5-9A26-455E-BF09-7D727D022004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D86070-F27E-4B40-A4A8-5393E5726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78"/>
          <a:stretch/>
        </p:blipFill>
        <p:spPr>
          <a:xfrm>
            <a:off x="2122891" y="1149014"/>
            <a:ext cx="7946217" cy="537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4910924"/>
      </p:ext>
    </p:extLst>
  </p:cSld>
  <p:clrMapOvr>
    <a:masterClrMapping/>
  </p:clrMapOvr>
  <p:transition xmlns:p14="http://schemas.microsoft.com/office/powerpoint/2010/main" advTm="64385">
    <p:fade/>
  </p:transition>
</p:sld>
</file>

<file path=ppt/theme/theme1.xml><?xml version="1.0" encoding="utf-8"?>
<a:theme xmlns:a="http://schemas.openxmlformats.org/drawingml/2006/main" name="IHME ppt template_1109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8A79CB"/>
      </a:accent2>
      <a:accent3>
        <a:srgbClr val="39632F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840</Words>
  <Application>Microsoft Macintosh PowerPoint</Application>
  <PresentationFormat>Personalizado</PresentationFormat>
  <Paragraphs>128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IHME ppt template_1109</vt:lpstr>
      <vt:lpstr>Ejes transversales y el modelo de gestión del Fondo Mundial</vt:lpstr>
      <vt:lpstr>Presentación de PowerPoint</vt:lpstr>
      <vt:lpstr>                            Estrategia 2017-2022                             Publicaciones del Fondo Mundial</vt:lpstr>
      <vt:lpstr>Aplicación de los OE en las subvenciones del país</vt:lpstr>
      <vt:lpstr>Presentación de PowerPoint</vt:lpstr>
      <vt:lpstr>1. Respuesta comunitaria</vt:lpstr>
      <vt:lpstr>2. Género</vt:lpstr>
      <vt:lpstr>A nivel nacional no se ha encontrado disparidad en la búsqueda de atención entre hombres y mujeres </vt:lpstr>
      <vt:lpstr>3. Intervenciones para reducir las barreras relacionadas a derechos humanos: 2019 </vt:lpstr>
      <vt:lpstr>3. Derechos humanos</vt:lpstr>
      <vt:lpstr>Presentación de PowerPoint</vt:lpstr>
      <vt:lpstr>Presentación de PowerPoint</vt:lpstr>
      <vt:lpstr>4. Renovación en el MCP</vt:lpstr>
      <vt:lpstr>MUCHAS GRACIAS</vt:lpstr>
    </vt:vector>
  </TitlesOfParts>
  <Company>PATH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Saenz de Tejada</dc:creator>
  <cp:lastModifiedBy>Edgar Kestler</cp:lastModifiedBy>
  <cp:revision>213</cp:revision>
  <dcterms:created xsi:type="dcterms:W3CDTF">2019-01-18T23:02:00Z</dcterms:created>
  <dcterms:modified xsi:type="dcterms:W3CDTF">2019-03-07T12:31:14Z</dcterms:modified>
</cp:coreProperties>
</file>