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7" r:id="rId2"/>
    <p:sldId id="347" r:id="rId3"/>
    <p:sldId id="352" r:id="rId4"/>
    <p:sldId id="353" r:id="rId5"/>
    <p:sldId id="348" r:id="rId6"/>
    <p:sldId id="356" r:id="rId7"/>
    <p:sldId id="339" r:id="rId8"/>
    <p:sldId id="346" r:id="rId9"/>
    <p:sldId id="355" r:id="rId10"/>
    <p:sldId id="344" r:id="rId11"/>
    <p:sldId id="357" r:id="rId12"/>
    <p:sldId id="358" r:id="rId13"/>
    <p:sldId id="3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rd, Loida" initials="EL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7D0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 showComments="0">
  <p:normalViewPr>
    <p:restoredLeft sz="25891" autoAdjust="0"/>
    <p:restoredTop sz="94653" autoAdjust="0"/>
  </p:normalViewPr>
  <p:slideViewPr>
    <p:cSldViewPr snapToGrid="0">
      <p:cViewPr varScale="1">
        <p:scale>
          <a:sx n="97" d="100"/>
          <a:sy n="97" d="100"/>
        </p:scale>
        <p:origin x="-456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ra%20Saenz\Documents\1Fondo%20Global\SEGUNDA%20FASE%202018\Annual%20report\Funding%20landscape%202018%20V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ra%20Saenz\Documents\1Fondo%20Global\SEGUNDA%20FASE%202018\Annual%20report\Funding%20landscape%202018%20V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ra%20Saenz\Documents\1Fondo%20Global\SEGUNDA%20FASE%202018\Annual%20report\Funding%20landscape%202018%20V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TB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F6-4C38-A760-28876A7EE51E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F6-4C38-A760-28876A7EE51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F6-4C38-A760-28876A7EE5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F6-4C38-A760-28876A7EE51E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F6-4C38-A760-28876A7EE51E}"/>
              </c:ext>
            </c:extLst>
          </c:dPt>
          <c:cat>
            <c:strRef>
              <c:f>Data!$A$14:$A$18</c:f>
              <c:strCache>
                <c:ptCount val="5"/>
                <c:pt idx="0">
                  <c:v>MSPAS</c:v>
                </c:pt>
                <c:pt idx="1">
                  <c:v>Fondo Mundial</c:v>
                </c:pt>
                <c:pt idx="2">
                  <c:v>OPS</c:v>
                </c:pt>
                <c:pt idx="3">
                  <c:v>F Damian</c:v>
                </c:pt>
                <c:pt idx="4">
                  <c:v>CDC</c:v>
                </c:pt>
              </c:strCache>
            </c:strRef>
          </c:cat>
          <c:val>
            <c:numRef>
              <c:f>Data!$B$14:$B$18</c:f>
              <c:numCache>
                <c:formatCode>#,##0</c:formatCode>
                <c:ptCount val="5"/>
                <c:pt idx="0">
                  <c:v>2.23612367724868E6</c:v>
                </c:pt>
                <c:pt idx="1">
                  <c:v>1.10720593435771E6</c:v>
                </c:pt>
                <c:pt idx="2">
                  <c:v>175000.0</c:v>
                </c:pt>
                <c:pt idx="3">
                  <c:v>98473.0</c:v>
                </c:pt>
                <c:pt idx="4">
                  <c:v>1.155472E6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6F6-4C38-A760-28876A7EE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564705347805"/>
          <c:y val="0.259296684177067"/>
          <c:w val="0.264991517151905"/>
          <c:h val="0.48069812962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Malaria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4E-4267-8657-4EC5882B88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4E-4267-8657-4EC5882B886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4E-4267-8657-4EC5882B886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4E-4267-8657-4EC5882B8867}"/>
              </c:ext>
            </c:extLst>
          </c:dPt>
          <c:cat>
            <c:strRef>
              <c:f>Data!$A$25:$A$28</c:f>
              <c:strCache>
                <c:ptCount val="4"/>
                <c:pt idx="0">
                  <c:v>MSPAS</c:v>
                </c:pt>
                <c:pt idx="1">
                  <c:v>Fondo Mundial</c:v>
                </c:pt>
                <c:pt idx="2">
                  <c:v>OPS</c:v>
                </c:pt>
                <c:pt idx="3">
                  <c:v>CHAI</c:v>
                </c:pt>
              </c:strCache>
            </c:strRef>
          </c:cat>
          <c:val>
            <c:numRef>
              <c:f>Data!$B$25:$B$28</c:f>
              <c:numCache>
                <c:formatCode>General</c:formatCode>
                <c:ptCount val="4"/>
                <c:pt idx="0" formatCode="#,##0">
                  <c:v>5.58879160564787E6</c:v>
                </c:pt>
                <c:pt idx="1">
                  <c:v>1.823229E6</c:v>
                </c:pt>
                <c:pt idx="2" formatCode="#,##0">
                  <c:v>250000.0</c:v>
                </c:pt>
                <c:pt idx="3" formatCode="#,##0">
                  <c:v>524399.0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4E-4267-8657-4EC5882B8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82846915569"/>
          <c:y val="0.324343335946262"/>
          <c:w val="0.22489911422099"/>
          <c:h val="0.304945378320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EF-4682-8218-2E01160F8165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EF-4682-8218-2E01160F81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EF-4682-8218-2E01160F81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EF-4682-8218-2E01160F8165}"/>
              </c:ext>
            </c:extLst>
          </c:dPt>
          <c:dPt>
            <c:idx val="4"/>
            <c:bubble3D val="0"/>
            <c:spPr>
              <a:solidFill>
                <a:srgbClr val="CCFF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EF-4682-8218-2E01160F8165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EF-4682-8218-2E01160F8165}"/>
              </c:ext>
            </c:extLst>
          </c:dPt>
          <c:cat>
            <c:strRef>
              <c:f>Data!$A$3:$A$8</c:f>
              <c:strCache>
                <c:ptCount val="6"/>
                <c:pt idx="0">
                  <c:v>MSPAS</c:v>
                </c:pt>
                <c:pt idx="1">
                  <c:v>Fondo Mundial</c:v>
                </c:pt>
                <c:pt idx="2">
                  <c:v>OPS</c:v>
                </c:pt>
                <c:pt idx="3">
                  <c:v>IGSS</c:v>
                </c:pt>
                <c:pt idx="4">
                  <c:v>UNOSIDAS</c:v>
                </c:pt>
                <c:pt idx="5">
                  <c:v>Pepfar</c:v>
                </c:pt>
              </c:strCache>
            </c:strRef>
          </c:cat>
          <c:val>
            <c:numRef>
              <c:f>Data!$B$3:$B$8</c:f>
              <c:numCache>
                <c:formatCode>#,##0</c:formatCode>
                <c:ptCount val="6"/>
                <c:pt idx="0">
                  <c:v>1.404524E7</c:v>
                </c:pt>
                <c:pt idx="1">
                  <c:v>4.909342E6</c:v>
                </c:pt>
                <c:pt idx="2">
                  <c:v>150000.0</c:v>
                </c:pt>
                <c:pt idx="3">
                  <c:v>1.9671591E7</c:v>
                </c:pt>
                <c:pt idx="4">
                  <c:v>502060.0</c:v>
                </c:pt>
                <c:pt idx="5">
                  <c:v>5.532601E6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3EF-4682-8218-2E01160F8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685882840357"/>
          <c:y val="0.217064102923196"/>
          <c:w val="0.234950135630119"/>
          <c:h val="0.463144091673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6T14:17:39.107" idx="17">
    <p:pos x="10" y="10"/>
    <p:text>I just wanted to add some introductory slides for new stakeholders and a quick reminder on what the PCE is for others.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B4D10-DF61-4A2B-9F03-DE0E02FF10DE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7E528CF8-4F00-415F-991A-E1CC9D21F453}">
      <dgm:prSet phldrT="[Text]" custT="1"/>
      <dgm:spPr/>
      <dgm:t>
        <a:bodyPr/>
        <a:lstStyle/>
        <a:p>
          <a:r>
            <a:rPr lang="es-ES_tradnl" sz="2000" noProof="0" dirty="0" smtClean="0"/>
            <a:t>Insumos</a:t>
          </a:r>
          <a:endParaRPr lang="es-ES_tradnl" sz="2000" noProof="0" dirty="0"/>
        </a:p>
      </dgm:t>
    </dgm:pt>
    <dgm:pt modelId="{59C7B96B-FC13-4480-B2FC-C91994694EF9}" type="parTrans" cxnId="{25B81264-45CD-49D5-967E-E7CA5361D4B9}">
      <dgm:prSet/>
      <dgm:spPr/>
      <dgm:t>
        <a:bodyPr/>
        <a:lstStyle/>
        <a:p>
          <a:endParaRPr lang="es-ES_tradnl" sz="2000" noProof="0"/>
        </a:p>
      </dgm:t>
    </dgm:pt>
    <dgm:pt modelId="{5FEFF18A-3522-435A-9B1E-A3D13EC963E3}" type="sibTrans" cxnId="{25B81264-45CD-49D5-967E-E7CA5361D4B9}">
      <dgm:prSet/>
      <dgm:spPr/>
      <dgm:t>
        <a:bodyPr/>
        <a:lstStyle/>
        <a:p>
          <a:endParaRPr lang="es-ES_tradnl" sz="2000" noProof="0"/>
        </a:p>
      </dgm:t>
    </dgm:pt>
    <dgm:pt modelId="{23D018AD-25D0-450F-9BF7-2CB1E2AD9163}">
      <dgm:prSet phldrT="[Text]" custT="1"/>
      <dgm:spPr/>
      <dgm:t>
        <a:bodyPr/>
        <a:lstStyle/>
        <a:p>
          <a:r>
            <a:rPr lang="es-ES_tradnl" sz="2000" noProof="0" dirty="0" smtClean="0"/>
            <a:t>Procesos</a:t>
          </a:r>
          <a:endParaRPr lang="es-ES_tradnl" sz="2000" noProof="0" dirty="0"/>
        </a:p>
      </dgm:t>
    </dgm:pt>
    <dgm:pt modelId="{6DF66B09-0E5C-4D90-88C0-87AD70B48EF3}" type="parTrans" cxnId="{977D2863-70DB-404D-BD08-23055C7EB69F}">
      <dgm:prSet/>
      <dgm:spPr/>
      <dgm:t>
        <a:bodyPr/>
        <a:lstStyle/>
        <a:p>
          <a:endParaRPr lang="es-ES_tradnl" sz="2000" noProof="0"/>
        </a:p>
      </dgm:t>
    </dgm:pt>
    <dgm:pt modelId="{45389CD4-59E8-45ED-9601-C54100404CFD}" type="sibTrans" cxnId="{977D2863-70DB-404D-BD08-23055C7EB69F}">
      <dgm:prSet/>
      <dgm:spPr/>
      <dgm:t>
        <a:bodyPr/>
        <a:lstStyle/>
        <a:p>
          <a:endParaRPr lang="es-ES_tradnl" sz="2000" noProof="0"/>
        </a:p>
      </dgm:t>
    </dgm:pt>
    <dgm:pt modelId="{D62EFA06-ED13-48B8-8E91-640A920ED81C}">
      <dgm:prSet phldrT="[Text]" custT="1"/>
      <dgm:spPr/>
      <dgm:t>
        <a:bodyPr/>
        <a:lstStyle/>
        <a:p>
          <a:r>
            <a:rPr lang="es-ES_tradnl" sz="2000" noProof="0" dirty="0" smtClean="0"/>
            <a:t>Salidas</a:t>
          </a:r>
          <a:endParaRPr lang="es-ES_tradnl" sz="2000" noProof="0" dirty="0"/>
        </a:p>
      </dgm:t>
    </dgm:pt>
    <dgm:pt modelId="{9B907B9B-FC27-4878-AD92-C7DCB91FF584}" type="parTrans" cxnId="{0E876F73-2983-403A-9B30-03A91275EA6B}">
      <dgm:prSet/>
      <dgm:spPr/>
      <dgm:t>
        <a:bodyPr/>
        <a:lstStyle/>
        <a:p>
          <a:endParaRPr lang="es-ES_tradnl" sz="2000" noProof="0"/>
        </a:p>
      </dgm:t>
    </dgm:pt>
    <dgm:pt modelId="{02DF68AC-0700-456C-AB42-A545F9F8E61A}" type="sibTrans" cxnId="{0E876F73-2983-403A-9B30-03A91275EA6B}">
      <dgm:prSet/>
      <dgm:spPr/>
      <dgm:t>
        <a:bodyPr/>
        <a:lstStyle/>
        <a:p>
          <a:endParaRPr lang="es-ES_tradnl" sz="2000" noProof="0"/>
        </a:p>
      </dgm:t>
    </dgm:pt>
    <dgm:pt modelId="{2881D738-EA2B-412E-8330-249398DE406E}">
      <dgm:prSet custT="1"/>
      <dgm:spPr/>
      <dgm:t>
        <a:bodyPr/>
        <a:lstStyle/>
        <a:p>
          <a:r>
            <a:rPr lang="es-ES_tradnl" sz="2000" noProof="0" dirty="0" smtClean="0"/>
            <a:t>Impacto</a:t>
          </a:r>
          <a:endParaRPr lang="es-ES_tradnl" sz="2000" noProof="0" dirty="0"/>
        </a:p>
      </dgm:t>
    </dgm:pt>
    <dgm:pt modelId="{F4701F9F-9463-4681-8DD4-9238FEB298E5}" type="parTrans" cxnId="{C8EA4C68-B72A-4FD5-8455-F2E616638490}">
      <dgm:prSet/>
      <dgm:spPr/>
      <dgm:t>
        <a:bodyPr/>
        <a:lstStyle/>
        <a:p>
          <a:endParaRPr lang="es-ES_tradnl" sz="2000" noProof="0"/>
        </a:p>
      </dgm:t>
    </dgm:pt>
    <dgm:pt modelId="{B127E170-3ED0-4CD1-9481-B0044FD7822F}" type="sibTrans" cxnId="{C8EA4C68-B72A-4FD5-8455-F2E616638490}">
      <dgm:prSet/>
      <dgm:spPr/>
      <dgm:t>
        <a:bodyPr/>
        <a:lstStyle/>
        <a:p>
          <a:endParaRPr lang="es-ES_tradnl" sz="2000" noProof="0"/>
        </a:p>
      </dgm:t>
    </dgm:pt>
    <dgm:pt modelId="{E2505D94-EC69-4A6E-B7D3-605D7FC0272B}">
      <dgm:prSet custT="1"/>
      <dgm:spPr/>
      <dgm:t>
        <a:bodyPr/>
        <a:lstStyle/>
        <a:p>
          <a:r>
            <a:rPr lang="es-ES_tradnl" sz="2000" noProof="0" dirty="0" smtClean="0"/>
            <a:t>Resultados</a:t>
          </a:r>
          <a:endParaRPr lang="es-ES_tradnl" sz="2000" noProof="0" dirty="0"/>
        </a:p>
      </dgm:t>
    </dgm:pt>
    <dgm:pt modelId="{060FA2FD-CBFC-4116-8139-ACA55564DFE4}" type="parTrans" cxnId="{E64E1A8C-2197-4D39-B06E-4A2B4B8C0EDC}">
      <dgm:prSet/>
      <dgm:spPr/>
      <dgm:t>
        <a:bodyPr/>
        <a:lstStyle/>
        <a:p>
          <a:endParaRPr lang="es-ES_tradnl" sz="2000" noProof="0"/>
        </a:p>
      </dgm:t>
    </dgm:pt>
    <dgm:pt modelId="{F307BC7D-3603-4D25-BD92-5DC862C6F099}" type="sibTrans" cxnId="{E64E1A8C-2197-4D39-B06E-4A2B4B8C0EDC}">
      <dgm:prSet/>
      <dgm:spPr/>
      <dgm:t>
        <a:bodyPr/>
        <a:lstStyle/>
        <a:p>
          <a:endParaRPr lang="es-ES_tradnl" sz="2000" noProof="0"/>
        </a:p>
      </dgm:t>
    </dgm:pt>
    <dgm:pt modelId="{C4332BF2-3939-4C87-9081-F011EC2133E8}" type="pres">
      <dgm:prSet presAssocID="{0DFB4D10-DF61-4A2B-9F03-DE0E02FF10DE}" presName="Name0" presStyleCnt="0">
        <dgm:presLayoutVars>
          <dgm:dir/>
          <dgm:animLvl val="lvl"/>
          <dgm:resizeHandles val="exact"/>
        </dgm:presLayoutVars>
      </dgm:prSet>
      <dgm:spPr/>
    </dgm:pt>
    <dgm:pt modelId="{CA4B3AE3-2787-401C-A6EE-524FB32DFA07}" type="pres">
      <dgm:prSet presAssocID="{7E528CF8-4F00-415F-991A-E1CC9D21F45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8CCAB-7C94-47A0-8112-5EFAB9F98EC7}" type="pres">
      <dgm:prSet presAssocID="{5FEFF18A-3522-435A-9B1E-A3D13EC963E3}" presName="parTxOnlySpace" presStyleCnt="0"/>
      <dgm:spPr/>
    </dgm:pt>
    <dgm:pt modelId="{DAC4E82C-7360-4FF9-97A8-20E0CFE07B68}" type="pres">
      <dgm:prSet presAssocID="{23D018AD-25D0-450F-9BF7-2CB1E2AD916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FC303-7CFF-458C-8CC9-AE77AFF56246}" type="pres">
      <dgm:prSet presAssocID="{45389CD4-59E8-45ED-9601-C54100404CFD}" presName="parTxOnlySpace" presStyleCnt="0"/>
      <dgm:spPr/>
    </dgm:pt>
    <dgm:pt modelId="{5A8EE0D5-D2DD-4180-B99F-2D58791FF59A}" type="pres">
      <dgm:prSet presAssocID="{D62EFA06-ED13-48B8-8E91-640A920ED81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920D4-AE63-4A8E-B204-DF8022F222D3}" type="pres">
      <dgm:prSet presAssocID="{02DF68AC-0700-456C-AB42-A545F9F8E61A}" presName="parTxOnlySpace" presStyleCnt="0"/>
      <dgm:spPr/>
    </dgm:pt>
    <dgm:pt modelId="{422AF23B-239C-4BF3-9EE1-ED1FC3A6BB30}" type="pres">
      <dgm:prSet presAssocID="{E2505D94-EC69-4A6E-B7D3-605D7FC0272B}" presName="parTxOnly" presStyleLbl="node1" presStyleIdx="3" presStyleCnt="5" custScaleX="117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3996-6330-4056-8AD2-0CCA075368ED}" type="pres">
      <dgm:prSet presAssocID="{F307BC7D-3603-4D25-BD92-5DC862C6F099}" presName="parTxOnlySpace" presStyleCnt="0"/>
      <dgm:spPr/>
    </dgm:pt>
    <dgm:pt modelId="{A09EA01E-F631-4B5F-A8E1-4D37BE68DAA9}" type="pres">
      <dgm:prSet presAssocID="{2881D738-EA2B-412E-8330-249398DE406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B017C-3906-5F4F-BC3B-84F2ED8CDD25}" type="presOf" srcId="{7E528CF8-4F00-415F-991A-E1CC9D21F453}" destId="{CA4B3AE3-2787-401C-A6EE-524FB32DFA07}" srcOrd="0" destOrd="0" presId="urn:microsoft.com/office/officeart/2005/8/layout/chevron1"/>
    <dgm:cxn modelId="{0F0987C7-6770-0247-8A06-6ADB615F3096}" type="presOf" srcId="{D62EFA06-ED13-48B8-8E91-640A920ED81C}" destId="{5A8EE0D5-D2DD-4180-B99F-2D58791FF59A}" srcOrd="0" destOrd="0" presId="urn:microsoft.com/office/officeart/2005/8/layout/chevron1"/>
    <dgm:cxn modelId="{BB367DAC-29E6-3F49-95B7-A496FF7046A5}" type="presOf" srcId="{2881D738-EA2B-412E-8330-249398DE406E}" destId="{A09EA01E-F631-4B5F-A8E1-4D37BE68DAA9}" srcOrd="0" destOrd="0" presId="urn:microsoft.com/office/officeart/2005/8/layout/chevron1"/>
    <dgm:cxn modelId="{C8EA4C68-B72A-4FD5-8455-F2E616638490}" srcId="{0DFB4D10-DF61-4A2B-9F03-DE0E02FF10DE}" destId="{2881D738-EA2B-412E-8330-249398DE406E}" srcOrd="4" destOrd="0" parTransId="{F4701F9F-9463-4681-8DD4-9238FEB298E5}" sibTransId="{B127E170-3ED0-4CD1-9481-B0044FD7822F}"/>
    <dgm:cxn modelId="{BAD07282-03A7-CD42-9E1F-1551183E4402}" type="presOf" srcId="{E2505D94-EC69-4A6E-B7D3-605D7FC0272B}" destId="{422AF23B-239C-4BF3-9EE1-ED1FC3A6BB30}" srcOrd="0" destOrd="0" presId="urn:microsoft.com/office/officeart/2005/8/layout/chevron1"/>
    <dgm:cxn modelId="{0E876F73-2983-403A-9B30-03A91275EA6B}" srcId="{0DFB4D10-DF61-4A2B-9F03-DE0E02FF10DE}" destId="{D62EFA06-ED13-48B8-8E91-640A920ED81C}" srcOrd="2" destOrd="0" parTransId="{9B907B9B-FC27-4878-AD92-C7DCB91FF584}" sibTransId="{02DF68AC-0700-456C-AB42-A545F9F8E61A}"/>
    <dgm:cxn modelId="{E64E1A8C-2197-4D39-B06E-4A2B4B8C0EDC}" srcId="{0DFB4D10-DF61-4A2B-9F03-DE0E02FF10DE}" destId="{E2505D94-EC69-4A6E-B7D3-605D7FC0272B}" srcOrd="3" destOrd="0" parTransId="{060FA2FD-CBFC-4116-8139-ACA55564DFE4}" sibTransId="{F307BC7D-3603-4D25-BD92-5DC862C6F099}"/>
    <dgm:cxn modelId="{25B81264-45CD-49D5-967E-E7CA5361D4B9}" srcId="{0DFB4D10-DF61-4A2B-9F03-DE0E02FF10DE}" destId="{7E528CF8-4F00-415F-991A-E1CC9D21F453}" srcOrd="0" destOrd="0" parTransId="{59C7B96B-FC13-4480-B2FC-C91994694EF9}" sibTransId="{5FEFF18A-3522-435A-9B1E-A3D13EC963E3}"/>
    <dgm:cxn modelId="{7062AA6B-44FF-814F-85F4-869299DBB0B2}" type="presOf" srcId="{0DFB4D10-DF61-4A2B-9F03-DE0E02FF10DE}" destId="{C4332BF2-3939-4C87-9081-F011EC2133E8}" srcOrd="0" destOrd="0" presId="urn:microsoft.com/office/officeart/2005/8/layout/chevron1"/>
    <dgm:cxn modelId="{977D2863-70DB-404D-BD08-23055C7EB69F}" srcId="{0DFB4D10-DF61-4A2B-9F03-DE0E02FF10DE}" destId="{23D018AD-25D0-450F-9BF7-2CB1E2AD9163}" srcOrd="1" destOrd="0" parTransId="{6DF66B09-0E5C-4D90-88C0-87AD70B48EF3}" sibTransId="{45389CD4-59E8-45ED-9601-C54100404CFD}"/>
    <dgm:cxn modelId="{9EB403CD-F78E-DB4D-AD31-3398D14A5319}" type="presOf" srcId="{23D018AD-25D0-450F-9BF7-2CB1E2AD9163}" destId="{DAC4E82C-7360-4FF9-97A8-20E0CFE07B68}" srcOrd="0" destOrd="0" presId="urn:microsoft.com/office/officeart/2005/8/layout/chevron1"/>
    <dgm:cxn modelId="{89F0D67C-2005-4340-9CEE-0BB11A91B32E}" type="presParOf" srcId="{C4332BF2-3939-4C87-9081-F011EC2133E8}" destId="{CA4B3AE3-2787-401C-A6EE-524FB32DFA07}" srcOrd="0" destOrd="0" presId="urn:microsoft.com/office/officeart/2005/8/layout/chevron1"/>
    <dgm:cxn modelId="{A274C096-2E26-DE46-88C4-7AA4E55E37AF}" type="presParOf" srcId="{C4332BF2-3939-4C87-9081-F011EC2133E8}" destId="{2658CCAB-7C94-47A0-8112-5EFAB9F98EC7}" srcOrd="1" destOrd="0" presId="urn:microsoft.com/office/officeart/2005/8/layout/chevron1"/>
    <dgm:cxn modelId="{F97414FC-09D2-AE44-B836-09925AA13C02}" type="presParOf" srcId="{C4332BF2-3939-4C87-9081-F011EC2133E8}" destId="{DAC4E82C-7360-4FF9-97A8-20E0CFE07B68}" srcOrd="2" destOrd="0" presId="urn:microsoft.com/office/officeart/2005/8/layout/chevron1"/>
    <dgm:cxn modelId="{8BF33B7D-329B-5F4B-8C01-3D9CDBFD65C6}" type="presParOf" srcId="{C4332BF2-3939-4C87-9081-F011EC2133E8}" destId="{422FC303-7CFF-458C-8CC9-AE77AFF56246}" srcOrd="3" destOrd="0" presId="urn:microsoft.com/office/officeart/2005/8/layout/chevron1"/>
    <dgm:cxn modelId="{C0CFB625-CEB0-0248-BAAF-5A9EB41C7DA4}" type="presParOf" srcId="{C4332BF2-3939-4C87-9081-F011EC2133E8}" destId="{5A8EE0D5-D2DD-4180-B99F-2D58791FF59A}" srcOrd="4" destOrd="0" presId="urn:microsoft.com/office/officeart/2005/8/layout/chevron1"/>
    <dgm:cxn modelId="{95896F9E-478C-F04F-B047-4DD6D8215799}" type="presParOf" srcId="{C4332BF2-3939-4C87-9081-F011EC2133E8}" destId="{362920D4-AE63-4A8E-B204-DF8022F222D3}" srcOrd="5" destOrd="0" presId="urn:microsoft.com/office/officeart/2005/8/layout/chevron1"/>
    <dgm:cxn modelId="{563E345A-0533-3445-802E-58219E317F2A}" type="presParOf" srcId="{C4332BF2-3939-4C87-9081-F011EC2133E8}" destId="{422AF23B-239C-4BF3-9EE1-ED1FC3A6BB30}" srcOrd="6" destOrd="0" presId="urn:microsoft.com/office/officeart/2005/8/layout/chevron1"/>
    <dgm:cxn modelId="{680E5BF7-D970-1C42-8B43-29076FD02AA5}" type="presParOf" srcId="{C4332BF2-3939-4C87-9081-F011EC2133E8}" destId="{8F603996-6330-4056-8AD2-0CCA075368ED}" srcOrd="7" destOrd="0" presId="urn:microsoft.com/office/officeart/2005/8/layout/chevron1"/>
    <dgm:cxn modelId="{94BEB67C-11EB-7147-AAD2-8105000E951B}" type="presParOf" srcId="{C4332BF2-3939-4C87-9081-F011EC2133E8}" destId="{A09EA01E-F631-4B5F-A8E1-4D37BE68DAA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B3AE3-2787-401C-A6EE-524FB32DFA07}">
      <dsp:nvSpPr>
        <dsp:cNvPr id="0" name=""/>
        <dsp:cNvSpPr/>
      </dsp:nvSpPr>
      <dsp:spPr>
        <a:xfrm>
          <a:off x="301" y="0"/>
          <a:ext cx="2298501" cy="79206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Insumos</a:t>
          </a:r>
          <a:endParaRPr lang="es-ES_tradnl" sz="2000" kern="1200" noProof="0" dirty="0"/>
        </a:p>
      </dsp:txBody>
      <dsp:txXfrm>
        <a:off x="396336" y="0"/>
        <a:ext cx="1506432" cy="792069"/>
      </dsp:txXfrm>
    </dsp:sp>
    <dsp:sp modelId="{DAC4E82C-7360-4FF9-97A8-20E0CFE07B68}">
      <dsp:nvSpPr>
        <dsp:cNvPr id="0" name=""/>
        <dsp:cNvSpPr/>
      </dsp:nvSpPr>
      <dsp:spPr>
        <a:xfrm>
          <a:off x="2068953" y="0"/>
          <a:ext cx="2298501" cy="79206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Procesos</a:t>
          </a:r>
          <a:endParaRPr lang="es-ES_tradnl" sz="2000" kern="1200" noProof="0" dirty="0"/>
        </a:p>
      </dsp:txBody>
      <dsp:txXfrm>
        <a:off x="2464988" y="0"/>
        <a:ext cx="1506432" cy="792069"/>
      </dsp:txXfrm>
    </dsp:sp>
    <dsp:sp modelId="{5A8EE0D5-D2DD-4180-B99F-2D58791FF59A}">
      <dsp:nvSpPr>
        <dsp:cNvPr id="0" name=""/>
        <dsp:cNvSpPr/>
      </dsp:nvSpPr>
      <dsp:spPr>
        <a:xfrm>
          <a:off x="4137604" y="0"/>
          <a:ext cx="2298501" cy="79206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Salidas</a:t>
          </a:r>
          <a:endParaRPr lang="es-ES_tradnl" sz="2000" kern="1200" noProof="0" dirty="0"/>
        </a:p>
      </dsp:txBody>
      <dsp:txXfrm>
        <a:off x="4533639" y="0"/>
        <a:ext cx="1506432" cy="792069"/>
      </dsp:txXfrm>
    </dsp:sp>
    <dsp:sp modelId="{422AF23B-239C-4BF3-9EE1-ED1FC3A6BB30}">
      <dsp:nvSpPr>
        <dsp:cNvPr id="0" name=""/>
        <dsp:cNvSpPr/>
      </dsp:nvSpPr>
      <dsp:spPr>
        <a:xfrm>
          <a:off x="6206256" y="0"/>
          <a:ext cx="2697590" cy="79206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Resultados</a:t>
          </a:r>
          <a:endParaRPr lang="es-ES_tradnl" sz="2000" kern="1200" noProof="0" dirty="0"/>
        </a:p>
      </dsp:txBody>
      <dsp:txXfrm>
        <a:off x="6602291" y="0"/>
        <a:ext cx="1905521" cy="792069"/>
      </dsp:txXfrm>
    </dsp:sp>
    <dsp:sp modelId="{A09EA01E-F631-4B5F-A8E1-4D37BE68DAA9}">
      <dsp:nvSpPr>
        <dsp:cNvPr id="0" name=""/>
        <dsp:cNvSpPr/>
      </dsp:nvSpPr>
      <dsp:spPr>
        <a:xfrm>
          <a:off x="8673996" y="0"/>
          <a:ext cx="2298501" cy="79206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Impacto</a:t>
          </a:r>
          <a:endParaRPr lang="es-ES_tradnl" sz="2000" kern="1200" noProof="0" dirty="0"/>
        </a:p>
      </dsp:txBody>
      <dsp:txXfrm>
        <a:off x="9070031" y="0"/>
        <a:ext cx="1506432" cy="792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5079-7EDE-452E-B3FB-13A5977C65E3}" type="datetimeFigureOut">
              <a:rPr lang="en-US" smtClean="0"/>
              <a:t>7/03/19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52299-03C3-4036-831B-38DC7DA3E8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A12EE-3DAA-4326-A5B3-7EB1C5029C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2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f0b747f4d_3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4f0b747f4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604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8438178" y="569258"/>
            <a:ext cx="2859490" cy="361527"/>
            <a:chOff x="6328632" y="426943"/>
            <a:chExt cx="2144617" cy="271145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6328632" y="430018"/>
              <a:ext cx="1182328" cy="262879"/>
              <a:chOff x="6984513" y="4647875"/>
              <a:chExt cx="812520" cy="180656"/>
            </a:xfrm>
          </p:grpSpPr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4513" y="4647875"/>
                <a:ext cx="681519" cy="180656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58CB808-9996-4434-9CDF-9890D672F475}"/>
                </a:ext>
              </a:extLst>
            </p:cNvPr>
            <p:cNvPicPr/>
            <p:nvPr userDrawn="1"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356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37067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718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47032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47032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35673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35673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102100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979228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41875" y="6008918"/>
            <a:ext cx="1123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1012"/>
      </p:ext>
    </p:extLst>
  </p:cSld>
  <p:clrMapOvr>
    <a:masterClrMapping/>
  </p:clrMapOvr>
  <p:transition xmlns:p14="http://schemas.microsoft.com/office/powerpoint/2010/main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72206" y="6019576"/>
            <a:ext cx="1236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17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89624" y="6017628"/>
            <a:ext cx="1297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9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032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372551"/>
            <a:ext cx="5494604" cy="3150275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15748" y="6032501"/>
            <a:ext cx="1158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89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5"/>
            <a:ext cx="12192000" cy="4917323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75132"/>
            <a:ext cx="10972800" cy="882624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 b="0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42293584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12192000" cy="5819335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47694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146781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5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473849"/>
            <a:ext cx="103632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9" y="3648708"/>
            <a:ext cx="10386484" cy="430887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5" y="5866687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8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3" y="446788"/>
            <a:ext cx="1879037" cy="611176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757294" y="546978"/>
            <a:ext cx="3257321" cy="410803"/>
            <a:chOff x="6118160" y="4634273"/>
            <a:chExt cx="1678873" cy="211734"/>
          </a:xfrm>
        </p:grpSpPr>
        <p:pic>
          <p:nvPicPr>
            <p:cNvPr id="20" name="Picture 2" descr="Image result for idrc uganda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25329" r="18024" b="28199"/>
            <a:stretch/>
          </p:blipFill>
          <p:spPr bwMode="auto">
            <a:xfrm>
              <a:off x="7139551" y="4634273"/>
              <a:ext cx="487546" cy="2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797033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160" y="4659426"/>
              <a:ext cx="681519" cy="180656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>
            <a:xfrm>
              <a:off x="6969615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14A6C7C-D917-460A-820E-BE060B830A09}"/>
              </a:ext>
            </a:extLst>
          </p:cNvPr>
          <p:cNvPicPr/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19" y="569258"/>
            <a:ext cx="953347" cy="3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13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21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0146"/>
            <a:ext cx="5183188" cy="35460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98FB-BEAC-4826-8B17-149D64D4E0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7075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72947" y="6006450"/>
            <a:ext cx="1140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65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659293" y="6008921"/>
            <a:ext cx="110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7386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694128" y="6035042"/>
            <a:ext cx="1088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6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6326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7017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72206" y="6019576"/>
            <a:ext cx="1236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61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7017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360624" y="6169863"/>
            <a:ext cx="184666" cy="25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89624" y="6017628"/>
            <a:ext cx="1297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02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68001" y="6017624"/>
            <a:ext cx="1027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52583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82" y="6213382"/>
            <a:ext cx="844177" cy="2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93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0"/>
            <a:ext cx="10972800" cy="4316104"/>
          </a:xfrm>
        </p:spPr>
        <p:txBody>
          <a:bodyPr/>
          <a:lstStyle>
            <a:lvl1pPr marL="459306" indent="-459306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863578" indent="-380990">
              <a:buSzPct val="90000"/>
              <a:buFont typeface="+mj-lt"/>
              <a:buAutoNum type="alphaLcPeriod"/>
              <a:defRPr sz="2133">
                <a:solidFill>
                  <a:schemeClr val="tx1"/>
                </a:solidFill>
              </a:defRPr>
            </a:lvl2pPr>
            <a:lvl3pPr marL="1185304" indent="-264577">
              <a:buSzPct val="90000"/>
              <a:buFont typeface="+mj-lt"/>
              <a:buAutoNum type="romanLcPeriod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50583" y="6027310"/>
            <a:ext cx="1158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24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589623" y="5982789"/>
            <a:ext cx="1123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3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875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427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59293" y="6008921"/>
            <a:ext cx="110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07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6258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94128" y="6035042"/>
            <a:ext cx="1088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21814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717" y="225734"/>
            <a:ext cx="10922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717" y="1144589"/>
            <a:ext cx="10932584" cy="42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545114"/>
            <a:ext cx="12202617" cy="3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2110" y="6182722"/>
            <a:ext cx="3749757" cy="270421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7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7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8248703" y="6176776"/>
            <a:ext cx="3315912" cy="282312"/>
            <a:chOff x="6118160" y="4634273"/>
            <a:chExt cx="2486934" cy="211734"/>
          </a:xfrm>
        </p:grpSpPr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6967" y="4650278"/>
              <a:ext cx="638127" cy="16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Image result for idrc uganda"/>
            <p:cNvPicPr>
              <a:picLocks noChangeAspect="1" noChangeArrowheads="1"/>
            </p:cNvPicPr>
            <p:nvPr userDrawn="1"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25329" r="18024" b="28199"/>
            <a:stretch/>
          </p:blipFill>
          <p:spPr bwMode="auto">
            <a:xfrm>
              <a:off x="7139551" y="4634273"/>
              <a:ext cx="487546" cy="2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 userDrawn="1"/>
          </p:nvCxnSpPr>
          <p:spPr>
            <a:xfrm>
              <a:off x="7797033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160" y="4659426"/>
              <a:ext cx="681519" cy="180656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 userDrawn="1"/>
          </p:nvCxnSpPr>
          <p:spPr>
            <a:xfrm>
              <a:off x="6969615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2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62" r:id="rId19"/>
    <p:sldLayoutId id="2147483669" r:id="rId20"/>
    <p:sldLayoutId id="2147483670" r:id="rId21"/>
    <p:sldLayoutId id="2147483661" r:id="rId22"/>
    <p:sldLayoutId id="2147483672" r:id="rId23"/>
    <p:sldLayoutId id="2147483673" r:id="rId24"/>
  </p:sldLayoutIdLst>
  <p:transition xmlns:p14="http://schemas.microsoft.com/office/powerpoint/2010/main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9pPr>
    </p:titleStyle>
    <p:bodyStyle>
      <a:lvl1pPr marL="309026" indent="-30902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5632" indent="-29421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133">
          <a:solidFill>
            <a:schemeClr val="tx1"/>
          </a:solidFill>
          <a:latin typeface="+mn-lt"/>
        </a:defRPr>
      </a:lvl2pPr>
      <a:lvl3pPr marL="1217054" indent="-30902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867">
          <a:solidFill>
            <a:schemeClr val="tx1"/>
          </a:solidFill>
          <a:latin typeface="+mn-lt"/>
        </a:defRPr>
      </a:lvl3pPr>
      <a:lvl4pPr marL="1678475" indent="-309026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2133">
          <a:solidFill>
            <a:srgbClr val="404040"/>
          </a:solidFill>
          <a:latin typeface="+mn-lt"/>
        </a:defRPr>
      </a:lvl4pPr>
      <a:lvl5pPr marL="2129313" indent="-298443" algn="l" rtl="0" eaLnBrk="0" fontAlgn="base" hangingPunct="0">
        <a:spcBef>
          <a:spcPct val="45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73889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348483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95806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567652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70734" y="1501318"/>
            <a:ext cx="11138666" cy="1569660"/>
          </a:xfrm>
        </p:spPr>
        <p:txBody>
          <a:bodyPr/>
          <a:lstStyle/>
          <a:p>
            <a:r>
              <a:rPr lang="es-ES_tradnl" altLang="en-US" sz="4800" dirty="0" smtClean="0">
                <a:latin typeface="Avenir Book"/>
                <a:cs typeface="Avenir Book"/>
              </a:rPr>
              <a:t>Introducción: avances a la fecha</a:t>
            </a:r>
            <a:br>
              <a:rPr lang="es-ES_tradnl" altLang="en-US" sz="4800" dirty="0" smtClean="0">
                <a:latin typeface="Avenir Book"/>
                <a:cs typeface="Avenir Book"/>
              </a:rPr>
            </a:br>
            <a:r>
              <a:rPr lang="es-ES_tradnl" altLang="en-US" sz="4800" dirty="0" smtClean="0">
                <a:latin typeface="Avenir Book"/>
                <a:cs typeface="Avenir Book"/>
              </a:rPr>
              <a:t>Evaluación Prospectiva de País (EPP-GT)</a:t>
            </a:r>
            <a:endParaRPr lang="en-US" altLang="en-US" sz="4800" dirty="0">
              <a:latin typeface="Avenir Book"/>
              <a:cs typeface="Avenir Book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Edgar Kestler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7 de </a:t>
            </a:r>
            <a:r>
              <a:rPr lang="en-US" sz="2000" dirty="0" err="1">
                <a:latin typeface="Avenir Book"/>
                <a:cs typeface="Avenir Book"/>
              </a:rPr>
              <a:t>marzo</a:t>
            </a:r>
            <a:r>
              <a:rPr lang="en-US" sz="2000" dirty="0">
                <a:latin typeface="Avenir Book"/>
                <a:cs typeface="Avenir Book"/>
              </a:rPr>
              <a:t>, 2019 </a:t>
            </a:r>
          </a:p>
          <a:p>
            <a:r>
              <a:rPr lang="en-US" altLang="en-US" sz="1100" dirty="0">
                <a:latin typeface="Avenir Book"/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14962"/>
      </p:ext>
    </p:extLst>
  </p:cSld>
  <p:clrMapOvr>
    <a:masterClrMapping/>
  </p:clrMapOvr>
  <p:transition xmlns:p14="http://schemas.microsoft.com/office/powerpoint/2010/main" advTm="1982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/>
          <p:cNvSpPr/>
          <p:nvPr/>
        </p:nvSpPr>
        <p:spPr>
          <a:xfrm rot="1899507">
            <a:off x="7704159" y="1935023"/>
            <a:ext cx="1689886" cy="1472839"/>
          </a:xfrm>
          <a:prstGeom prst="triangle">
            <a:avLst>
              <a:gd name="adj" fmla="val 4455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Imagen 2" descr="Captura de pantalla 2019-02-26 a las 3.57.5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8" y="141854"/>
            <a:ext cx="11700935" cy="63322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08050" y="3163946"/>
            <a:ext cx="2733058" cy="27628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0000"/>
                </a:solidFill>
              </a:rPr>
              <a:t>Financiero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0000"/>
                </a:solidFill>
              </a:rPr>
              <a:t>Programático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0000"/>
                </a:solidFill>
              </a:rPr>
              <a:t>Epidemiológico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0000"/>
                </a:solidFill>
              </a:rPr>
              <a:t>Político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0000"/>
                </a:solidFill>
              </a:rPr>
              <a:t>Estructural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0000"/>
                </a:solidFill>
              </a:rPr>
              <a:t>Derechos Humanos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1841" y="2621767"/>
            <a:ext cx="3141531" cy="1351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6 aspectos de la sostenibilidad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19354" y="3758639"/>
            <a:ext cx="482741" cy="831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830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927"/>
              </p:ext>
            </p:extLst>
          </p:nvPr>
        </p:nvGraphicFramePr>
        <p:xfrm>
          <a:off x="2957704" y="46725"/>
          <a:ext cx="6019339" cy="674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o" r:id="rId3" imgW="6489700" imgH="7277100" progId="Word.Document.12">
                  <p:embed/>
                </p:oleObj>
              </mc:Choice>
              <mc:Fallback>
                <p:oleObj name="Documento" r:id="rId3" imgW="6489700" imgH="727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7704" y="46725"/>
                        <a:ext cx="6019339" cy="6749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7607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canear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8" y="44449"/>
            <a:ext cx="11078432" cy="51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92918" y="5108576"/>
            <a:ext cx="799958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MX" sz="2800" b="1" dirty="0" smtClean="0"/>
              <a:t>¿ </a:t>
            </a:r>
            <a:r>
              <a:rPr lang="es-MX" sz="2800" b="1" dirty="0"/>
              <a:t>En donde estoy, en esta parte del proceso ?</a:t>
            </a:r>
            <a:r>
              <a:rPr lang="es-MX" sz="2400" b="1" dirty="0"/>
              <a:t>  </a:t>
            </a:r>
            <a:endParaRPr lang="es-MX" sz="2400" b="1" dirty="0" smtClean="0"/>
          </a:p>
          <a:p>
            <a:pPr algn="ctr"/>
            <a:r>
              <a:rPr lang="es-MX" sz="2800" b="1" dirty="0" smtClean="0"/>
              <a:t>¿ </a:t>
            </a:r>
            <a:r>
              <a:rPr lang="es-MX" sz="2800" b="1" dirty="0"/>
              <a:t>En donde me gustaría estar ?</a:t>
            </a:r>
            <a:r>
              <a:rPr lang="es-MX" sz="2400" b="1" dirty="0"/>
              <a:t>                             </a:t>
            </a:r>
          </a:p>
          <a:p>
            <a:pPr algn="ctr"/>
            <a:r>
              <a:rPr lang="es-MX" sz="2800" b="1" dirty="0" smtClean="0"/>
              <a:t>¿ </a:t>
            </a:r>
            <a:r>
              <a:rPr lang="es-MX" sz="2800" b="1" dirty="0"/>
              <a:t>Cómo se que lo estoy logrado ?</a:t>
            </a:r>
            <a:r>
              <a:rPr lang="es-MX" sz="2400" b="1" dirty="0"/>
              <a:t>                      </a:t>
            </a:r>
            <a:endParaRPr lang="es-GT" sz="2400" b="1" dirty="0"/>
          </a:p>
        </p:txBody>
      </p:sp>
    </p:spTree>
    <p:extLst>
      <p:ext uri="{BB962C8B-B14F-4D97-AF65-F5344CB8AC3E}">
        <p14:creationId xmlns:p14="http://schemas.microsoft.com/office/powerpoint/2010/main" val="2677456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FE2ABBD-9F65-4112-B6E4-728ECCD7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00" y="2300542"/>
            <a:ext cx="2959646" cy="769441"/>
          </a:xfrm>
        </p:spPr>
        <p:txBody>
          <a:bodyPr/>
          <a:lstStyle/>
          <a:p>
            <a:r>
              <a:rPr lang="en-US" sz="4400" dirty="0" smtClean="0">
                <a:solidFill>
                  <a:srgbClr val="3366FF"/>
                </a:solidFill>
                <a:latin typeface="Bodoni MT Black" panose="02070A03080606020203" pitchFamily="18" charset="0"/>
              </a:rPr>
              <a:t>GRACIAS</a:t>
            </a:r>
            <a:endParaRPr lang="en-US" sz="4400" dirty="0">
              <a:solidFill>
                <a:srgbClr val="3366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AF7E2D-C21C-4D7C-89B9-B5C6B7283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2750" y="6164263"/>
            <a:ext cx="349250" cy="257175"/>
          </a:xfrm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514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5" y="322368"/>
            <a:ext cx="6233885" cy="63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34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033024" y="4273848"/>
            <a:ext cx="8835517" cy="123331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039378" y="2271245"/>
            <a:ext cx="8707045" cy="133099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11" y="255207"/>
            <a:ext cx="10752000" cy="625864"/>
          </a:xfrm>
        </p:spPr>
        <p:txBody>
          <a:bodyPr/>
          <a:lstStyle/>
          <a:p>
            <a:pPr algn="ctr"/>
            <a:r>
              <a:rPr lang="es-MX" dirty="0" smtClean="0"/>
              <a:t>Objetivos de la EPP-GT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29" y="1094344"/>
            <a:ext cx="10752000" cy="4525963"/>
          </a:xfrm>
        </p:spPr>
        <p:txBody>
          <a:bodyPr>
            <a:normAutofit fontScale="77500" lnSpcReduction="20000"/>
          </a:bodyPr>
          <a:lstStyle/>
          <a:p>
            <a:pPr marL="167996" lvl="3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es-ES_tradnl" sz="3100" dirty="0">
                <a:solidFill>
                  <a:prstClr val="black"/>
                </a:solidFill>
              </a:rPr>
              <a:t>Generar </a:t>
            </a:r>
            <a:r>
              <a:rPr lang="es-ES_tradnl" sz="3100" dirty="0" smtClean="0">
                <a:solidFill>
                  <a:prstClr val="black"/>
                </a:solidFill>
              </a:rPr>
              <a:t>evidencia </a:t>
            </a:r>
            <a:r>
              <a:rPr lang="es-ES_tradnl" sz="3100" dirty="0">
                <a:solidFill>
                  <a:prstClr val="black"/>
                </a:solidFill>
              </a:rPr>
              <a:t>sobre la cadena </a:t>
            </a:r>
            <a:r>
              <a:rPr lang="es-ES_tradnl" sz="3100" dirty="0" smtClean="0">
                <a:solidFill>
                  <a:prstClr val="black"/>
                </a:solidFill>
              </a:rPr>
              <a:t>de </a:t>
            </a:r>
            <a:r>
              <a:rPr lang="es-ES_tradnl" sz="3100" dirty="0">
                <a:solidFill>
                  <a:prstClr val="black"/>
                </a:solidFill>
              </a:rPr>
              <a:t>resultados </a:t>
            </a:r>
            <a:r>
              <a:rPr lang="es-ES_tradnl" sz="3100" dirty="0" smtClean="0">
                <a:solidFill>
                  <a:prstClr val="black"/>
                </a:solidFill>
              </a:rPr>
              <a:t>y </a:t>
            </a:r>
            <a:r>
              <a:rPr lang="es-ES_tradnl" sz="3100" dirty="0">
                <a:solidFill>
                  <a:prstClr val="black"/>
                </a:solidFill>
              </a:rPr>
              <a:t>dar a los actores </a:t>
            </a:r>
            <a:r>
              <a:rPr lang="es-ES_tradnl" sz="3100" dirty="0" smtClean="0">
                <a:solidFill>
                  <a:prstClr val="black"/>
                </a:solidFill>
              </a:rPr>
              <a:t>nacionales retroalimentación </a:t>
            </a:r>
            <a:r>
              <a:rPr lang="es-ES_tradnl" sz="3100" dirty="0">
                <a:solidFill>
                  <a:prstClr val="black"/>
                </a:solidFill>
              </a:rPr>
              <a:t>para acelerar el </a:t>
            </a:r>
            <a:r>
              <a:rPr lang="es-ES_tradnl" sz="3100" dirty="0" smtClean="0">
                <a:solidFill>
                  <a:prstClr val="black"/>
                </a:solidFill>
              </a:rPr>
              <a:t>progreso de los programas </a:t>
            </a:r>
            <a:r>
              <a:rPr lang="es-ES_tradnl" sz="3100" dirty="0">
                <a:solidFill>
                  <a:prstClr val="black"/>
                </a:solidFill>
              </a:rPr>
              <a:t>y maximizar el impacto hacia los Objetivos Estratégicos del Fondo Mundial </a:t>
            </a:r>
            <a:r>
              <a:rPr lang="es-ES_tradnl" sz="3100" dirty="0" smtClean="0">
                <a:solidFill>
                  <a:prstClr val="black"/>
                </a:solidFill>
              </a:rPr>
              <a:t>basado en</a:t>
            </a:r>
            <a:r>
              <a:rPr lang="es-ES_tradnl" sz="3100" dirty="0">
                <a:solidFill>
                  <a:prstClr val="black"/>
                </a:solidFill>
              </a:rPr>
              <a:t>:</a:t>
            </a:r>
          </a:p>
          <a:p>
            <a:pPr lvl="4">
              <a:lnSpc>
                <a:spcPct val="110000"/>
              </a:lnSpc>
              <a:spcAft>
                <a:spcPts val="800"/>
              </a:spcAft>
            </a:pPr>
            <a:r>
              <a:rPr lang="es-ES_tradnl" sz="3100" dirty="0">
                <a:solidFill>
                  <a:prstClr val="black"/>
                </a:solidFill>
              </a:rPr>
              <a:t>Examinar las cadenas causales entre las inversiones del Fondo Mundial y su impacto a nivel de país;</a:t>
            </a:r>
          </a:p>
          <a:p>
            <a:pPr lvl="4">
              <a:lnSpc>
                <a:spcPct val="110000"/>
              </a:lnSpc>
              <a:spcAft>
                <a:spcPts val="800"/>
              </a:spcAft>
            </a:pPr>
            <a:r>
              <a:rPr lang="es-ES_tradnl" sz="3100" dirty="0">
                <a:solidFill>
                  <a:prstClr val="black"/>
                </a:solidFill>
              </a:rPr>
              <a:t>Facilitar la mejora continua de la implementación y calidad de los programas, y la prueba de soluciones innovadoras; e </a:t>
            </a:r>
          </a:p>
          <a:p>
            <a:pPr lvl="4">
              <a:lnSpc>
                <a:spcPct val="110000"/>
              </a:lnSpc>
              <a:spcAft>
                <a:spcPts val="800"/>
              </a:spcAft>
            </a:pPr>
            <a:r>
              <a:rPr lang="es-ES_tradnl" sz="3100" dirty="0">
                <a:solidFill>
                  <a:prstClr val="black"/>
                </a:solidFill>
              </a:rPr>
              <a:t>Identificar lecciones aprendidas para mejorar el modelo del Fondo </a:t>
            </a:r>
            <a:r>
              <a:rPr lang="es-ES_tradnl" sz="3100" dirty="0" smtClean="0">
                <a:solidFill>
                  <a:prstClr val="black"/>
                </a:solidFill>
              </a:rPr>
              <a:t>Mundial en el país.</a:t>
            </a:r>
            <a:endParaRPr lang="es-ES_tradnl" sz="3100" dirty="0">
              <a:solidFill>
                <a:prstClr val="black"/>
              </a:solidFill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D1E3EDB-D7EB-F14E-A6D1-748C03EC5ED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4884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64"/>
          </a:xfrm>
        </p:spPr>
        <p:txBody>
          <a:bodyPr/>
          <a:lstStyle/>
          <a:p>
            <a:r>
              <a:rPr lang="es-GT" dirty="0" smtClean="0"/>
              <a:t>Objetivos del Taller de diseminación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57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AutoNum type="arabicPeriod"/>
            </a:pPr>
            <a:r>
              <a:rPr lang="es-GT" sz="2800" dirty="0" smtClean="0"/>
              <a:t>Diseminar los principales hallazgos de la Evaluación Prospectiva de País (</a:t>
            </a:r>
            <a:r>
              <a:rPr lang="es-GT" sz="2800" smtClean="0"/>
              <a:t>EPP) 2018 - 2019 </a:t>
            </a:r>
            <a:r>
              <a:rPr lang="es-GT" sz="2800" dirty="0" smtClean="0"/>
              <a:t>de las subvenciones del Fondo Mundial en Guatemala </a:t>
            </a:r>
            <a:br>
              <a:rPr lang="es-GT" sz="2800" dirty="0" smtClean="0"/>
            </a:br>
            <a:endParaRPr lang="es-GT" sz="2800" dirty="0" smtClean="0"/>
          </a:p>
          <a:p>
            <a:pPr marL="457200" lvl="0" indent="-3657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AutoNum type="arabicPeriod"/>
            </a:pPr>
            <a:r>
              <a:rPr lang="es-GT" sz="2800" dirty="0" smtClean="0"/>
              <a:t>Diseminar y recibir retro-alimentación de las recomendaciones estratégicas relacionadas con los hallazgos principales  </a:t>
            </a:r>
            <a:br>
              <a:rPr lang="es-GT" sz="2800" dirty="0" smtClean="0"/>
            </a:br>
            <a:endParaRPr lang="es-GT" sz="2800" dirty="0" smtClean="0"/>
          </a:p>
          <a:p>
            <a:pPr marL="457200" lvl="0" indent="-36576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60"/>
              <a:buAutoNum type="arabicPeriod"/>
            </a:pPr>
            <a:r>
              <a:rPr lang="es-GT" sz="2800" dirty="0" smtClean="0"/>
              <a:t>Revisar las necesidades de la EPP para el año 2019</a:t>
            </a:r>
          </a:p>
          <a:p>
            <a:pPr marL="0" indent="0">
              <a:buNone/>
            </a:pPr>
            <a:endParaRPr lang="es-G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2937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77917" y="62885"/>
            <a:ext cx="12053777" cy="9324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s-GT" sz="3100" dirty="0" smtClean="0">
                <a:sym typeface="Calibri"/>
              </a:rPr>
              <a:t>Visión general global: Evaluación Prospectiva de País (EPP)  </a:t>
            </a:r>
            <a:endParaRPr lang="es-GT" sz="3100"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7140" y="846395"/>
            <a:ext cx="11470000" cy="50073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7412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s-ES" sz="2800" b="1" dirty="0" smtClean="0">
                <a:latin typeface="Calibri"/>
                <a:ea typeface="Calibri"/>
                <a:cs typeface="Calibri"/>
                <a:sym typeface="Calibri"/>
              </a:rPr>
              <a:t>Meta: </a:t>
            </a:r>
            <a:r>
              <a:rPr lang="es-ES" sz="2800" dirty="0" smtClean="0">
                <a:latin typeface="Calibri"/>
                <a:ea typeface="Calibri"/>
                <a:cs typeface="Calibri"/>
                <a:sym typeface="Calibri"/>
              </a:rPr>
              <a:t>Entender el camino entre inversión e impacto en orden de facilitar el mejoramiento prospectivo y calidad de la implementación de los programas  </a:t>
            </a:r>
          </a:p>
          <a:p>
            <a:pPr marL="609585" indent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None/>
            </a:pPr>
            <a:endParaRPr lang="es-E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609585" indent="-47412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s-ES" sz="2800" b="1" dirty="0" smtClean="0">
                <a:latin typeface="Calibri"/>
                <a:ea typeface="Calibri"/>
                <a:cs typeface="Calibri"/>
                <a:sym typeface="Calibri"/>
              </a:rPr>
              <a:t>Tiempo: </a:t>
            </a:r>
            <a:r>
              <a:rPr lang="es-ES" sz="2800" dirty="0" smtClean="0">
                <a:latin typeface="Calibri"/>
                <a:ea typeface="Calibri"/>
                <a:cs typeface="Calibri"/>
                <a:sym typeface="Calibri"/>
              </a:rPr>
              <a:t>2017 – 2019         </a:t>
            </a:r>
            <a:r>
              <a:rPr lang="es-E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28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None/>
            </a:pPr>
            <a:endParaRPr lang="es-E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609585" indent="-47412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s-ES" sz="2800" b="1" dirty="0" smtClean="0">
                <a:latin typeface="Calibri"/>
                <a:ea typeface="Calibri"/>
                <a:cs typeface="Calibri"/>
                <a:sym typeface="Calibri"/>
              </a:rPr>
              <a:t>Países: </a:t>
            </a:r>
            <a:r>
              <a:rPr lang="es-ES" sz="2800" dirty="0" smtClean="0">
                <a:latin typeface="Calibri"/>
                <a:ea typeface="Calibri"/>
                <a:cs typeface="Calibri"/>
                <a:sym typeface="Calibri"/>
              </a:rPr>
              <a:t>Guatemala</a:t>
            </a:r>
            <a:r>
              <a:rPr lang="es-ES" sz="2800" b="1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800" dirty="0" smtClean="0">
                <a:latin typeface="Calibri"/>
                <a:ea typeface="Calibri"/>
                <a:cs typeface="Calibri"/>
                <a:sym typeface="Calibri"/>
              </a:rPr>
              <a:t>Uganda, Congo, Senegal, Mozambique, Myanmar, </a:t>
            </a:r>
            <a:r>
              <a:rPr lang="es-ES" sz="2800" dirty="0" err="1" smtClean="0">
                <a:latin typeface="Calibri"/>
                <a:ea typeface="Calibri"/>
                <a:cs typeface="Calibri"/>
                <a:sym typeface="Calibri"/>
              </a:rPr>
              <a:t>Cambodia</a:t>
            </a:r>
            <a:r>
              <a:rPr lang="es-ES" sz="2800" dirty="0" smtClean="0">
                <a:latin typeface="Calibri"/>
                <a:ea typeface="Calibri"/>
                <a:cs typeface="Calibri"/>
                <a:sym typeface="Calibri"/>
              </a:rPr>
              <a:t>, Sudan</a:t>
            </a:r>
          </a:p>
          <a:p>
            <a:pPr marL="609585" indent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None/>
            </a:pPr>
            <a:endParaRPr lang="es-E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609585" indent="-47412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s-ES" sz="2800" b="1" dirty="0" smtClean="0">
                <a:latin typeface="Calibri"/>
                <a:ea typeface="Calibri"/>
                <a:cs typeface="Calibri"/>
                <a:sym typeface="Calibri"/>
              </a:rPr>
              <a:t>Enfoque:</a:t>
            </a:r>
            <a:r>
              <a:rPr lang="es-ES" sz="2800" dirty="0" smtClean="0">
                <a:latin typeface="Calibri"/>
                <a:ea typeface="Calibri"/>
                <a:cs typeface="Calibri"/>
                <a:sym typeface="Calibri"/>
              </a:rPr>
              <a:t> focalizado a las tres enfermedades, visión a futuro, participación de país, y un profundo monitoreo y evaluación que complemente otras actividades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200" dirty="0" smtClean="0"/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ES" sz="2800" dirty="0" smtClean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800" dirty="0" smtClean="0"/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ES" sz="2800" dirty="0" smtClean="0"/>
          </a:p>
          <a:p>
            <a:pPr mar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ES" dirty="0" smtClean="0"/>
          </a:p>
          <a:p>
            <a:pPr marL="609585"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800" dirty="0" smtClean="0"/>
          </a:p>
          <a:p>
            <a:pPr marL="609585"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800" dirty="0" smtClean="0"/>
          </a:p>
          <a:p>
            <a:pPr marL="609585" indent="0">
              <a:spcAft>
                <a:spcPts val="0"/>
              </a:spcAft>
              <a:buNone/>
            </a:pPr>
            <a:endParaRPr lang="es-ES" sz="2800" dirty="0" smtClean="0"/>
          </a:p>
          <a:p>
            <a:pPr marL="162557" indent="0">
              <a:spcAft>
                <a:spcPts val="0"/>
              </a:spcAft>
              <a:buSzPts val="1920"/>
              <a:buNone/>
            </a:pPr>
            <a:endParaRPr lang="es-ES" sz="2800" dirty="0"/>
          </a:p>
        </p:txBody>
      </p:sp>
      <p:sp>
        <p:nvSpPr>
          <p:cNvPr id="103" name="Google Shape;103;p17"/>
          <p:cNvSpPr txBox="1"/>
          <p:nvPr/>
        </p:nvSpPr>
        <p:spPr>
          <a:xfrm>
            <a:off x="6246283" y="6163733"/>
            <a:ext cx="412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ctr">
                <a:buClr>
                  <a:schemeClr val="dk1"/>
                </a:buClr>
                <a:buSzPts val="800"/>
              </a:pPr>
              <a:t>4</a:t>
            </a:fld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4294967295"/>
          </p:nvPr>
        </p:nvSpPr>
        <p:spPr>
          <a:xfrm>
            <a:off x="6246283" y="6163733"/>
            <a:ext cx="412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fld id="{00000000-1234-1234-1234-123412341234}" type="slidenum">
              <a:rPr lang="en-GB"/>
              <a:pPr algn="ctr">
                <a:buClr>
                  <a:schemeClr val="dk1"/>
                </a:buClr>
                <a:buSzPts val="800"/>
              </a:pPr>
              <a:t>4</a:t>
            </a:fld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3190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5" y="165009"/>
            <a:ext cx="11977016" cy="789262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Método de la Evaluación </a:t>
            </a:r>
            <a:r>
              <a:rPr lang="es-ES_tradnl" sz="4000" dirty="0" smtClean="0"/>
              <a:t>Prospectiva</a:t>
            </a:r>
            <a:r>
              <a:rPr lang="es-ES_tradnl" sz="3600" dirty="0" smtClean="0"/>
              <a:t> de País</a:t>
            </a:r>
            <a:endParaRPr lang="es-ES_tradnl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328998"/>
              </p:ext>
            </p:extLst>
          </p:nvPr>
        </p:nvGraphicFramePr>
        <p:xfrm>
          <a:off x="922379" y="997952"/>
          <a:ext cx="10972800" cy="79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0997" y="1926401"/>
            <a:ext cx="2519352" cy="3191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s-ES_tradnl" dirty="0" smtClean="0"/>
              <a:t>Determinación y seguimiento de fuentes de datos existentes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Mapeo de socios  </a:t>
            </a:r>
            <a:endParaRPr lang="es-ES_tradnl" dirty="0"/>
          </a:p>
        </p:txBody>
      </p:sp>
      <p:sp>
        <p:nvSpPr>
          <p:cNvPr id="8" name="Rounded Rectangle 7"/>
          <p:cNvSpPr/>
          <p:nvPr/>
        </p:nvSpPr>
        <p:spPr>
          <a:xfrm>
            <a:off x="9550565" y="1899805"/>
            <a:ext cx="2344615" cy="3191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s-ES_tradnl" sz="1500" dirty="0" smtClean="0"/>
              <a:t>Análisis Geoespacial, evaluación de resultados de impacto  </a:t>
            </a:r>
          </a:p>
          <a:p>
            <a:pPr>
              <a:spcAft>
                <a:spcPts val="1200"/>
              </a:spcAft>
            </a:pPr>
            <a:r>
              <a:rPr lang="es-ES_tradnl" sz="1500" dirty="0" smtClean="0"/>
              <a:t>Costo-efectividad</a:t>
            </a:r>
          </a:p>
          <a:p>
            <a:pPr>
              <a:spcAft>
                <a:spcPts val="1200"/>
              </a:spcAft>
            </a:pPr>
            <a:r>
              <a:rPr lang="es-ES_tradnl" sz="1500" dirty="0" smtClean="0"/>
              <a:t>Estudios de impacto complementarios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79428" y="1899805"/>
            <a:ext cx="1969313" cy="3191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s-ES_tradnl" sz="1500" dirty="0" smtClean="0"/>
              <a:t>Evaluación de procesos </a:t>
            </a:r>
            <a:r>
              <a:rPr lang="es-ES_tradnl" sz="1200" dirty="0" smtClean="0"/>
              <a:t>(Revisión documental, verificaciones rápidas de datos, entrevistas a informantes claves)</a:t>
            </a:r>
          </a:p>
          <a:p>
            <a:pPr>
              <a:spcAft>
                <a:spcPts val="1200"/>
              </a:spcAft>
            </a:pPr>
            <a:r>
              <a:rPr lang="es-ES_tradnl" sz="1500" dirty="0" smtClean="0"/>
              <a:t>Análisis de causa-raíz </a:t>
            </a:r>
          </a:p>
          <a:p>
            <a:pPr>
              <a:spcAft>
                <a:spcPts val="1200"/>
              </a:spcAft>
            </a:pPr>
            <a:r>
              <a:rPr lang="es-ES_tradnl" sz="1500" dirty="0" smtClean="0"/>
              <a:t>Análisis de encuestas en línea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10659" y="1899805"/>
            <a:ext cx="2229669" cy="3191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s-ES_tradnl" dirty="0" smtClean="0"/>
              <a:t>Encuestas en unidades de salud  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Evaluación de la calidad de los programas</a:t>
            </a:r>
            <a:endParaRPr lang="es-ES_tradnl" dirty="0"/>
          </a:p>
        </p:txBody>
      </p:sp>
      <p:sp>
        <p:nvSpPr>
          <p:cNvPr id="11" name="Rounded Rectangle 10"/>
          <p:cNvSpPr/>
          <p:nvPr/>
        </p:nvSpPr>
        <p:spPr>
          <a:xfrm>
            <a:off x="7482174" y="1899805"/>
            <a:ext cx="1969313" cy="3191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s-ES_tradnl" sz="1300" dirty="0" smtClean="0"/>
              <a:t>Encuestas de hogares  </a:t>
            </a:r>
          </a:p>
          <a:p>
            <a:pPr>
              <a:spcAft>
                <a:spcPts val="1200"/>
              </a:spcAft>
            </a:pPr>
            <a:r>
              <a:rPr lang="es-ES_tradnl" sz="1300" dirty="0" smtClean="0"/>
              <a:t>Integración continua de sistemas de información, evaluación de calidad de datos</a:t>
            </a:r>
          </a:p>
          <a:p>
            <a:pPr>
              <a:spcAft>
                <a:spcPts val="1200"/>
              </a:spcAft>
            </a:pPr>
            <a:r>
              <a:rPr lang="es-ES_tradnl" sz="1300" dirty="0" smtClean="0"/>
              <a:t>Estimaciones para áreas pequeñas  </a:t>
            </a:r>
          </a:p>
          <a:p>
            <a:pPr>
              <a:spcAft>
                <a:spcPts val="1200"/>
              </a:spcAft>
            </a:pPr>
            <a:r>
              <a:rPr lang="es-ES_tradnl" sz="1300" dirty="0" smtClean="0"/>
              <a:t>Carga de la enfermedad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5319527"/>
            <a:ext cx="11285579" cy="115316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Análisis sistemáticos de datos secundarios con recolección de datos primarios complementarios</a:t>
            </a:r>
          </a:p>
          <a:p>
            <a:pPr algn="ctr"/>
            <a:r>
              <a:rPr lang="es-ES_tradnl" sz="1600" dirty="0" smtClean="0"/>
              <a:t>Análisis temático (género, </a:t>
            </a:r>
            <a:r>
              <a:rPr lang="es-ES_tradnl" sz="1600" dirty="0"/>
              <a:t>d</a:t>
            </a:r>
            <a:r>
              <a:rPr lang="es-ES_tradnl" sz="1600" dirty="0" smtClean="0"/>
              <a:t>erechos </a:t>
            </a:r>
            <a:r>
              <a:rPr lang="es-ES_tradnl" sz="1600" dirty="0"/>
              <a:t>h</a:t>
            </a:r>
            <a:r>
              <a:rPr lang="es-ES_tradnl" sz="1600" dirty="0" smtClean="0"/>
              <a:t>umanos, sistemas de salud)</a:t>
            </a:r>
          </a:p>
          <a:p>
            <a:pPr algn="ctr"/>
            <a:r>
              <a:rPr lang="es-ES_tradnl" sz="1600" dirty="0" smtClean="0"/>
              <a:t>Diseminación oportuna y sistemática incluyendo un tablero de control de la EPP-GT </a:t>
            </a:r>
          </a:p>
          <a:p>
            <a:pPr algn="ctr"/>
            <a:r>
              <a:rPr lang="es-ES_tradnl" sz="1600" dirty="0" smtClean="0"/>
              <a:t>Formación de capacidades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783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Imagen 4" descr="Captura de pantalla 2019-02-27 a las 4.05.3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53" y="0"/>
            <a:ext cx="6521787" cy="60952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3499" y="1924368"/>
            <a:ext cx="5032498" cy="19528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4000" dirty="0" smtClean="0"/>
              <a:t>Ciclo de gestión 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4000" dirty="0" smtClean="0"/>
              <a:t>para la subvenciones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4000" dirty="0" smtClean="0"/>
              <a:t>del Fondo Mundial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3039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r="2283" b="5087"/>
          <a:stretch/>
        </p:blipFill>
        <p:spPr bwMode="auto">
          <a:xfrm>
            <a:off x="1375901" y="0"/>
            <a:ext cx="9137384" cy="6102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22856" y="176373"/>
            <a:ext cx="9626629" cy="1836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800" b="1" dirty="0" smtClean="0"/>
              <a:t>Estado actual de las subvenciones: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800" dirty="0" smtClean="0"/>
              <a:t>No hay ninguna implementación de subvención en el 2018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800" dirty="0" smtClean="0"/>
              <a:t>Dos extensión de subvenciones: VIH y Malaria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800" dirty="0" smtClean="0"/>
              <a:t>En proceso final de implementación: TB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3830" y="2281100"/>
            <a:ext cx="49236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1800" b="1" dirty="0" smtClean="0"/>
              <a:t>TB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2233" y="3327127"/>
            <a:ext cx="98018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1800" b="1" dirty="0" smtClean="0"/>
              <a:t>Malaria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87432" y="4373611"/>
            <a:ext cx="58228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b="1" dirty="0" smtClean="0"/>
              <a:t>VIH</a:t>
            </a:r>
            <a:endParaRPr lang="es-ES" sz="1800" b="1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451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02315" y="350346"/>
            <a:ext cx="1778622" cy="10750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Enero -Diciembre 2017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144039" y="1681440"/>
            <a:ext cx="3423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b="1" dirty="0" smtClean="0"/>
              <a:t>Primer taller de diseminación</a:t>
            </a:r>
            <a:br>
              <a:rPr lang="es-ES_tradnl" sz="1500" b="1" dirty="0" smtClean="0"/>
            </a:br>
            <a:r>
              <a:rPr lang="es-ES_tradnl" sz="1500" b="1" dirty="0" smtClean="0"/>
              <a:t>de resultados (83 participantes)</a:t>
            </a:r>
            <a:endParaRPr lang="es-ES" sz="1500" b="1" dirty="0" smtClean="0"/>
          </a:p>
        </p:txBody>
      </p:sp>
      <p:sp>
        <p:nvSpPr>
          <p:cNvPr id="8" name="Flecha curva 7"/>
          <p:cNvSpPr/>
          <p:nvPr/>
        </p:nvSpPr>
        <p:spPr>
          <a:xfrm rot="10800000" flipH="1">
            <a:off x="1277644" y="1450783"/>
            <a:ext cx="1003294" cy="765027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339501" y="1500508"/>
            <a:ext cx="1768780" cy="8967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Abril 2018</a:t>
            </a:r>
            <a:endParaRPr lang="es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68536" y="359728"/>
            <a:ext cx="4422437" cy="103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" sz="1500" dirty="0"/>
              <a:t>Fase diagnóstica (</a:t>
            </a:r>
            <a:r>
              <a:rPr lang="en-US" sz="1500" dirty="0"/>
              <a:t>Inception phase</a:t>
            </a:r>
            <a:r>
              <a:rPr lang="es-ES" sz="1500" dirty="0" smtClean="0"/>
              <a:t>)</a:t>
            </a:r>
            <a:endParaRPr lang="es-ES_tradnl" sz="1500" dirty="0" smtClean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dirty="0" smtClean="0"/>
              <a:t>Reunión actores principales (</a:t>
            </a:r>
            <a:r>
              <a:rPr lang="es-ES_tradnl" sz="1500" dirty="0"/>
              <a:t>j</a:t>
            </a:r>
            <a:r>
              <a:rPr lang="es-ES_tradnl" sz="1500" dirty="0" smtClean="0"/>
              <a:t>ulio)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dirty="0" smtClean="0"/>
              <a:t>Reunión Comité Asesor Nacional (noviembre)  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dirty="0" smtClean="0"/>
              <a:t>Presentación de resultados reunión del TERG     </a:t>
            </a:r>
            <a:endParaRPr lang="es-ES" sz="1500" dirty="0" smtClean="0"/>
          </a:p>
        </p:txBody>
      </p:sp>
      <p:sp>
        <p:nvSpPr>
          <p:cNvPr id="11" name="Flecha curva 10"/>
          <p:cNvSpPr/>
          <p:nvPr/>
        </p:nvSpPr>
        <p:spPr>
          <a:xfrm rot="10800000" flipH="1">
            <a:off x="3114829" y="2419534"/>
            <a:ext cx="902731" cy="845871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108280" y="2611796"/>
            <a:ext cx="2190218" cy="9905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Mayo - Junio        2018</a:t>
            </a:r>
            <a:endParaRPr lang="es-E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53380" y="2585401"/>
            <a:ext cx="3307887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dirty="0" smtClean="0"/>
              <a:t>Presentación de resultados reunión del TERG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dirty="0" smtClean="0"/>
              <a:t>Informe final Reporte Anual 2017-2018          </a:t>
            </a:r>
            <a:endParaRPr lang="es-ES" sz="1500" dirty="0" smtClean="0"/>
          </a:p>
        </p:txBody>
      </p:sp>
      <p:sp>
        <p:nvSpPr>
          <p:cNvPr id="15" name="Flecha curva 14"/>
          <p:cNvSpPr/>
          <p:nvPr/>
        </p:nvSpPr>
        <p:spPr>
          <a:xfrm rot="10800000" flipH="1">
            <a:off x="5055690" y="3608572"/>
            <a:ext cx="1307607" cy="952629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437940" y="3852664"/>
            <a:ext cx="2190218" cy="9905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Enero - Marzo 2019</a:t>
            </a:r>
            <a:endParaRPr lang="es-ES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86717" y="3852187"/>
            <a:ext cx="3307887" cy="102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dirty="0" smtClean="0"/>
              <a:t>Presentación de resultados reunión del TERG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500" b="1" dirty="0" smtClean="0"/>
              <a:t>Segundo </a:t>
            </a:r>
            <a:r>
              <a:rPr lang="es-ES_tradnl" sz="1500" b="1" dirty="0"/>
              <a:t>taller de 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_tradnl" sz="1500" b="1" dirty="0"/>
              <a:t>    diseminación de resultados</a:t>
            </a:r>
            <a:endParaRPr lang="es-ES" sz="1500" b="1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8894519" y="4986136"/>
            <a:ext cx="1987597" cy="10524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 Marzo - Diciembre 2019</a:t>
            </a:r>
            <a:endParaRPr lang="es-ES" sz="2400" dirty="0"/>
          </a:p>
        </p:txBody>
      </p:sp>
      <p:sp>
        <p:nvSpPr>
          <p:cNvPr id="19" name="Flecha curva 18"/>
          <p:cNvSpPr/>
          <p:nvPr/>
        </p:nvSpPr>
        <p:spPr>
          <a:xfrm rot="10800000" flipH="1">
            <a:off x="7481851" y="4840913"/>
            <a:ext cx="1307607" cy="952629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563805" y="5092400"/>
            <a:ext cx="162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s-ES_tradnl" sz="1200" dirty="0" smtClean="0"/>
              <a:t>Seguimiento a</a:t>
            </a:r>
            <a:br>
              <a:rPr lang="es-ES_tradnl" sz="1200" dirty="0" smtClean="0"/>
            </a:br>
            <a:r>
              <a:rPr lang="es-ES_tradnl" sz="1200" dirty="0" smtClean="0"/>
              <a:t>implementación</a:t>
            </a:r>
            <a:br>
              <a:rPr lang="es-ES_tradnl" sz="1200" dirty="0" smtClean="0"/>
            </a:br>
            <a:r>
              <a:rPr lang="es-ES_tradnl" sz="1200" dirty="0" smtClean="0"/>
              <a:t>de subvenciones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1879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A4B08-D30D-4ACB-B35D-5E1EE5BD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21" y="138138"/>
            <a:ext cx="10922000" cy="1159394"/>
          </a:xfrm>
        </p:spPr>
        <p:txBody>
          <a:bodyPr/>
          <a:lstStyle/>
          <a:p>
            <a:pPr algn="ctr"/>
            <a:r>
              <a:rPr lang="es-MX" dirty="0" smtClean="0"/>
              <a:t>Distribución de la inversión para</a:t>
            </a:r>
            <a:br>
              <a:rPr lang="es-MX" dirty="0" smtClean="0"/>
            </a:br>
            <a:r>
              <a:rPr lang="es-MX" dirty="0" smtClean="0"/>
              <a:t> VIH, TB y Malaria, 2018 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04B51-E807-4DFD-B933-D6D289B9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  <a:p>
            <a:endParaRPr lang="es-GT" dirty="0"/>
          </a:p>
          <a:p>
            <a:endParaRPr lang="es-G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DFEC45-8942-4A2C-8A4F-87872402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54F4A02-4523-405F-A477-E19FEFBA3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652510"/>
              </p:ext>
            </p:extLst>
          </p:nvPr>
        </p:nvGraphicFramePr>
        <p:xfrm>
          <a:off x="-978691" y="2070281"/>
          <a:ext cx="6162435" cy="358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3CFFC96-04A9-46CA-BA19-A7FE0DF57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663936"/>
              </p:ext>
            </p:extLst>
          </p:nvPr>
        </p:nvGraphicFramePr>
        <p:xfrm>
          <a:off x="3023639" y="2104321"/>
          <a:ext cx="5615509" cy="354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D70352F-7518-4965-AA79-06548F141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422034"/>
              </p:ext>
            </p:extLst>
          </p:nvPr>
        </p:nvGraphicFramePr>
        <p:xfrm>
          <a:off x="6911592" y="2246456"/>
          <a:ext cx="5375281" cy="349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0859"/>
              </p:ext>
            </p:extLst>
          </p:nvPr>
        </p:nvGraphicFramePr>
        <p:xfrm>
          <a:off x="0" y="1448358"/>
          <a:ext cx="11376774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9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2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52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latin typeface="Avenir Book"/>
                          <a:cs typeface="Avenir Book"/>
                        </a:rPr>
                        <a:t>TB: </a:t>
                      </a:r>
                      <a:endParaRPr lang="en-US" sz="2400" dirty="0" smtClean="0">
                        <a:solidFill>
                          <a:srgbClr val="008000"/>
                        </a:solidFill>
                        <a:latin typeface="Avenir Book"/>
                        <a:cs typeface="Avenir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Avenir Book"/>
                          <a:cs typeface="Avenir Book"/>
                        </a:rPr>
                        <a:t>FM: 23 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Avenir Book"/>
                          <a:cs typeface="Avenir Book"/>
                        </a:rPr>
                        <a:t>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venir Book"/>
                          <a:cs typeface="Avenir Book"/>
                        </a:rPr>
                        <a:t>MSP: 47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venir Book"/>
                          <a:cs typeface="Avenir Book"/>
                        </a:rPr>
                        <a:t>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latin typeface="Avenir Book"/>
                          <a:ea typeface="+mn-ea"/>
                          <a:cs typeface="Avenir Book"/>
                        </a:rPr>
                        <a:t>Malaria: </a:t>
                      </a:r>
                      <a:endParaRPr lang="en-US" sz="2400" dirty="0" smtClean="0">
                        <a:solidFill>
                          <a:srgbClr val="008000"/>
                        </a:solidFill>
                        <a:latin typeface="Avenir Book"/>
                        <a:ea typeface="+mn-ea"/>
                        <a:cs typeface="Avenir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Avenir Book"/>
                          <a:ea typeface="+mn-ea"/>
                          <a:cs typeface="Avenir Book"/>
                        </a:rPr>
                        <a:t>FM: 22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Avenir Book"/>
                          <a:ea typeface="+mn-ea"/>
                          <a:cs typeface="Avenir Book"/>
                        </a:rPr>
                        <a:t>%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venir Book"/>
                          <a:ea typeface="+mn-ea"/>
                          <a:cs typeface="Avenir Book"/>
                        </a:rPr>
                        <a:t>MSP: 68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venir Book"/>
                          <a:ea typeface="+mn-ea"/>
                          <a:cs typeface="Avenir Book"/>
                        </a:rPr>
                        <a:t>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8000"/>
                          </a:solidFill>
                          <a:latin typeface="Avenir Book"/>
                          <a:ea typeface="+mn-ea"/>
                          <a:cs typeface="Avenir Book"/>
                        </a:rPr>
                        <a:t>HIV: </a:t>
                      </a:r>
                      <a:endParaRPr lang="en-US" sz="2400" dirty="0" smtClean="0">
                        <a:solidFill>
                          <a:srgbClr val="008000"/>
                        </a:solidFill>
                        <a:latin typeface="Avenir Book"/>
                        <a:ea typeface="+mn-ea"/>
                        <a:cs typeface="Avenir Book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Avenir Book"/>
                          <a:ea typeface="+mn-ea"/>
                          <a:cs typeface="Avenir Book"/>
                        </a:rPr>
                        <a:t>FM: 11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Avenir Book"/>
                          <a:ea typeface="+mn-ea"/>
                          <a:cs typeface="Avenir Book"/>
                        </a:rPr>
                        <a:t>%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venir Book"/>
                          <a:ea typeface="+mn-ea"/>
                          <a:cs typeface="Avenir Book"/>
                        </a:rPr>
                        <a:t>MSP: 31%</a:t>
                      </a:r>
                      <a:endParaRPr lang="en-US" sz="2000" dirty="0">
                        <a:solidFill>
                          <a:srgbClr val="FF0000"/>
                        </a:solidFill>
                        <a:latin typeface="Avenir Book"/>
                        <a:cs typeface="Avenir Book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42261" y="5649911"/>
            <a:ext cx="196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000" b="1" dirty="0"/>
              <a:t>$</a:t>
            </a:r>
            <a:r>
              <a:rPr lang="es-ES" sz="2000" b="1" dirty="0" smtClean="0"/>
              <a:t>. 4,772,275.00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12496" y="5627120"/>
            <a:ext cx="2024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000" b="1" dirty="0" smtClean="0"/>
              <a:t>$. 8,186,420.00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187159" y="5627120"/>
            <a:ext cx="211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000" b="1" dirty="0"/>
              <a:t>$</a:t>
            </a:r>
            <a:r>
              <a:rPr lang="es-ES" sz="2000" b="1" dirty="0" smtClean="0"/>
              <a:t>. 44,810,834.00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8250" y="6046144"/>
            <a:ext cx="11574130" cy="456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50" dirty="0" smtClean="0"/>
              <a:t>Fuente: SICOIN 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459218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8A79CB"/>
      </a:accent2>
      <a:accent3>
        <a:srgbClr val="39632F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576</Words>
  <Application>Microsoft Macintosh PowerPoint</Application>
  <PresentationFormat>Personalizado</PresentationFormat>
  <Paragraphs>119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IHME ppt template_1109</vt:lpstr>
      <vt:lpstr>Documento</vt:lpstr>
      <vt:lpstr>Introducción: avances a la fecha Evaluación Prospectiva de País (EPP-GT)</vt:lpstr>
      <vt:lpstr>Objetivos de la EPP-GT </vt:lpstr>
      <vt:lpstr>Objetivos del Taller de diseminación  </vt:lpstr>
      <vt:lpstr>Visión general global: Evaluación Prospectiva de País (EPP)  </vt:lpstr>
      <vt:lpstr>Método de la Evaluación Prospectiva de País</vt:lpstr>
      <vt:lpstr>Presentación de PowerPoint</vt:lpstr>
      <vt:lpstr>Presentación de PowerPoint</vt:lpstr>
      <vt:lpstr>Presentación de PowerPoint</vt:lpstr>
      <vt:lpstr>Distribución de la inversión para  VIH, TB y Malaria, 2018 </vt:lpstr>
      <vt:lpstr>Presentación de PowerPoint</vt:lpstr>
      <vt:lpstr>Presentación de PowerPoint</vt:lpstr>
      <vt:lpstr>Presentación de PowerPoint</vt:lpstr>
      <vt:lpstr>GRACIAS</vt:lpstr>
    </vt:vector>
  </TitlesOfParts>
  <Company>PATH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Saenz de Tejada</dc:creator>
  <cp:lastModifiedBy>Edgar Kestler</cp:lastModifiedBy>
  <cp:revision>197</cp:revision>
  <cp:lastPrinted>2019-02-28T22:11:08Z</cp:lastPrinted>
  <dcterms:created xsi:type="dcterms:W3CDTF">2019-01-18T23:02:00Z</dcterms:created>
  <dcterms:modified xsi:type="dcterms:W3CDTF">2019-03-07T13:02:10Z</dcterms:modified>
</cp:coreProperties>
</file>