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7" r:id="rId2"/>
  </p:sldMasterIdLst>
  <p:notesMasterIdLst>
    <p:notesMasterId r:id="rId18"/>
  </p:notesMasterIdLst>
  <p:sldIdLst>
    <p:sldId id="257" r:id="rId3"/>
    <p:sldId id="352" r:id="rId4"/>
    <p:sldId id="360" r:id="rId5"/>
    <p:sldId id="367" r:id="rId6"/>
    <p:sldId id="355" r:id="rId7"/>
    <p:sldId id="349" r:id="rId8"/>
    <p:sldId id="362" r:id="rId9"/>
    <p:sldId id="269" r:id="rId10"/>
    <p:sldId id="271" r:id="rId11"/>
    <p:sldId id="270" r:id="rId12"/>
    <p:sldId id="361" r:id="rId13"/>
    <p:sldId id="346" r:id="rId14"/>
    <p:sldId id="363" r:id="rId15"/>
    <p:sldId id="365" r:id="rId16"/>
    <p:sldId id="3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hard, Loida" initials="EL" lastIdx="23" clrIdx="0"/>
  <p:cmAuthor id="2" name="Bernardo Hernandez Prado" initials="BHP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88964" autoAdjust="0"/>
  </p:normalViewPr>
  <p:slideViewPr>
    <p:cSldViewPr snapToGrid="0">
      <p:cViewPr varScale="1">
        <p:scale>
          <a:sx n="91" d="100"/>
          <a:sy n="91" d="100"/>
        </p:scale>
        <p:origin x="-1024" y="-1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4" Type="http://schemas.microsoft.com/office/2011/relationships/chartStyle" Target="style1.xml"/><Relationship Id="rId5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870724492772"/>
          <c:y val="0.0509259259259259"/>
          <c:w val="0.835028746406699"/>
          <c:h val="0.7413630067074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'Por modulo'!$C$3</c:f>
              <c:strCache>
                <c:ptCount val="1"/>
                <c:pt idx="0">
                  <c:v>Atención y Prevención en TB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'Por modulo'!$D$2:$E$2</c:f>
              <c:strCache>
                <c:ptCount val="2"/>
                <c:pt idx="0">
                  <c:v>2016-2019</c:v>
                </c:pt>
                <c:pt idx="1">
                  <c:v>2019-2022</c:v>
                </c:pt>
              </c:strCache>
            </c:strRef>
          </c:cat>
          <c:val>
            <c:numRef>
              <c:f>'Por modulo'!$D$3:$E$3</c:f>
              <c:numCache>
                <c:formatCode>#,##0.00</c:formatCode>
                <c:ptCount val="2"/>
                <c:pt idx="0">
                  <c:v>2.98613134425751E6</c:v>
                </c:pt>
                <c:pt idx="1">
                  <c:v>3.89069878272696E6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FB-49F0-89F1-A78B765D6953}"/>
            </c:ext>
          </c:extLst>
        </c:ser>
        <c:ser>
          <c:idx val="1"/>
          <c:order val="1"/>
          <c:tx>
            <c:strRef>
              <c:f>'Por modulo'!$C$4</c:f>
              <c:strCache>
                <c:ptCount val="1"/>
                <c:pt idx="0">
                  <c:v>TB/VIH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'Por modulo'!$D$2:$E$2</c:f>
              <c:strCache>
                <c:ptCount val="2"/>
                <c:pt idx="0">
                  <c:v>2016-2019</c:v>
                </c:pt>
                <c:pt idx="1">
                  <c:v>2019-2022</c:v>
                </c:pt>
              </c:strCache>
            </c:strRef>
          </c:cat>
          <c:val>
            <c:numRef>
              <c:f>'Por modulo'!$D$4:$E$4</c:f>
              <c:numCache>
                <c:formatCode>#,##0.00</c:formatCode>
                <c:ptCount val="2"/>
                <c:pt idx="0">
                  <c:v>67822.27646534989</c:v>
                </c:pt>
                <c:pt idx="1">
                  <c:v>104192.0883250962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FB-49F0-89F1-A78B765D6953}"/>
            </c:ext>
          </c:extLst>
        </c:ser>
        <c:ser>
          <c:idx val="2"/>
          <c:order val="2"/>
          <c:tx>
            <c:strRef>
              <c:f>'Por modulo'!$C$5</c:f>
              <c:strCache>
                <c:ptCount val="1"/>
                <c:pt idx="0">
                  <c:v>MDR-TB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'Por modulo'!$D$2:$E$2</c:f>
              <c:strCache>
                <c:ptCount val="2"/>
                <c:pt idx="0">
                  <c:v>2016-2019</c:v>
                </c:pt>
                <c:pt idx="1">
                  <c:v>2019-2022</c:v>
                </c:pt>
              </c:strCache>
            </c:strRef>
          </c:cat>
          <c:val>
            <c:numRef>
              <c:f>'Por modulo'!$D$5:$E$5</c:f>
              <c:numCache>
                <c:formatCode>#,##0.00</c:formatCode>
                <c:ptCount val="2"/>
                <c:pt idx="0">
                  <c:v>1.45894260627216E6</c:v>
                </c:pt>
                <c:pt idx="1">
                  <c:v>845470.9475719703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FB-49F0-89F1-A78B765D6953}"/>
            </c:ext>
          </c:extLst>
        </c:ser>
        <c:ser>
          <c:idx val="3"/>
          <c:order val="3"/>
          <c:tx>
            <c:strRef>
              <c:f>'Por modulo'!$C$6</c:f>
              <c:strCache>
                <c:ptCount val="1"/>
                <c:pt idx="0">
                  <c:v>FSS: Gestion Adquision y Suministros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'Por modulo'!$D$2:$E$2</c:f>
              <c:strCache>
                <c:ptCount val="2"/>
                <c:pt idx="0">
                  <c:v>2016-2019</c:v>
                </c:pt>
                <c:pt idx="1">
                  <c:v>2019-2022</c:v>
                </c:pt>
              </c:strCache>
            </c:strRef>
          </c:cat>
          <c:val>
            <c:numRef>
              <c:f>'Por modulo'!$D$6:$E$6</c:f>
              <c:numCache>
                <c:formatCode>#,##0.00</c:formatCode>
                <c:ptCount val="2"/>
                <c:pt idx="0">
                  <c:v>264556.806444595</c:v>
                </c:pt>
                <c:pt idx="1">
                  <c:v>35251.6753727701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FB-49F0-89F1-A78B765D6953}"/>
            </c:ext>
          </c:extLst>
        </c:ser>
        <c:ser>
          <c:idx val="4"/>
          <c:order val="4"/>
          <c:tx>
            <c:strRef>
              <c:f>'Por modulo'!$C$7</c:f>
              <c:strCache>
                <c:ptCount val="1"/>
                <c:pt idx="0">
                  <c:v>FSS: Seguimietno y Evaluación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'Por modulo'!$D$2:$E$2</c:f>
              <c:strCache>
                <c:ptCount val="2"/>
                <c:pt idx="0">
                  <c:v>2016-2019</c:v>
                </c:pt>
                <c:pt idx="1">
                  <c:v>2019-2022</c:v>
                </c:pt>
              </c:strCache>
            </c:strRef>
          </c:cat>
          <c:val>
            <c:numRef>
              <c:f>'Por modulo'!$D$7:$E$7</c:f>
              <c:numCache>
                <c:formatCode>#,##0.00</c:formatCode>
                <c:ptCount val="2"/>
                <c:pt idx="0">
                  <c:v>232020.4377293515</c:v>
                </c:pt>
                <c:pt idx="1">
                  <c:v>272655.1447808912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FB-49F0-89F1-A78B765D6953}"/>
            </c:ext>
          </c:extLst>
        </c:ser>
        <c:ser>
          <c:idx val="5"/>
          <c:order val="5"/>
          <c:tx>
            <c:strRef>
              <c:f>'Por modulo'!$C$8</c:f>
              <c:strCache>
                <c:ptCount val="1"/>
                <c:pt idx="0">
                  <c:v>Gestión de Programas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'Por modulo'!$D$2:$E$2</c:f>
              <c:strCache>
                <c:ptCount val="2"/>
                <c:pt idx="0">
                  <c:v>2016-2019</c:v>
                </c:pt>
                <c:pt idx="1">
                  <c:v>2019-2022</c:v>
                </c:pt>
              </c:strCache>
            </c:strRef>
          </c:cat>
          <c:val>
            <c:numRef>
              <c:f>'Por modulo'!$D$8:$E$8</c:f>
              <c:numCache>
                <c:formatCode>#,##0.00</c:formatCode>
                <c:ptCount val="2"/>
                <c:pt idx="0">
                  <c:v>1.51319711074023E6</c:v>
                </c:pt>
                <c:pt idx="1">
                  <c:v>700425.8451573293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8FB-49F0-89F1-A78B765D6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7606504"/>
        <c:axId val="2094579688"/>
      </c:barChart>
      <c:catAx>
        <c:axId val="211760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94579688"/>
        <c:crosses val="autoZero"/>
        <c:auto val="1"/>
        <c:lblAlgn val="ctr"/>
        <c:lblOffset val="100"/>
        <c:noMultiLvlLbl val="0"/>
      </c:catAx>
      <c:valAx>
        <c:axId val="209457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76065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346019247594"/>
          <c:y val="0.878471128608924"/>
          <c:w val="0.838529965004375"/>
          <c:h val="0.0937510936132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FA97C-5B26-488F-AF73-28C7D04B422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CF6198-4096-492C-BFD2-CB11A3D82CE0}">
      <dgm:prSet phldrT="[Texto]"/>
      <dgm:spPr/>
      <dgm:t>
        <a:bodyPr/>
        <a:lstStyle/>
        <a:p>
          <a:r>
            <a:rPr lang="es-ES" dirty="0" smtClean="0"/>
            <a:t>Plan estratégico Nacional costeado </a:t>
          </a:r>
        </a:p>
        <a:p>
          <a:r>
            <a:rPr lang="es-ES" dirty="0" smtClean="0"/>
            <a:t>2019-2023</a:t>
          </a:r>
        </a:p>
        <a:p>
          <a:r>
            <a:rPr lang="es-ES" dirty="0" smtClean="0"/>
            <a:t>“Hacia el fin de la Tuberculosis”</a:t>
          </a:r>
          <a:endParaRPr lang="es-ES" dirty="0"/>
        </a:p>
      </dgm:t>
    </dgm:pt>
    <dgm:pt modelId="{ECD98C79-E136-43D8-B48B-C85BF6C4D914}" type="parTrans" cxnId="{641909B6-C2A2-4CA9-9EED-8E4EA4FB28A6}">
      <dgm:prSet/>
      <dgm:spPr/>
      <dgm:t>
        <a:bodyPr/>
        <a:lstStyle/>
        <a:p>
          <a:endParaRPr lang="es-ES"/>
        </a:p>
      </dgm:t>
    </dgm:pt>
    <dgm:pt modelId="{D1EA8ED5-08E1-4ECB-8936-560456FB3088}" type="sibTrans" cxnId="{641909B6-C2A2-4CA9-9EED-8E4EA4FB28A6}">
      <dgm:prSet/>
      <dgm:spPr/>
      <dgm:t>
        <a:bodyPr/>
        <a:lstStyle/>
        <a:p>
          <a:endParaRPr lang="es-ES"/>
        </a:p>
      </dgm:t>
    </dgm:pt>
    <dgm:pt modelId="{99CC1455-FF96-4E1D-B95E-FA04785786A9}">
      <dgm:prSet phldrT="[Texto]"/>
      <dgm:spPr/>
      <dgm:t>
        <a:bodyPr/>
        <a:lstStyle/>
        <a:p>
          <a:r>
            <a:rPr lang="es-ES" dirty="0" smtClean="0"/>
            <a:t>PNTB con capacidad técnica  y direccionalidad </a:t>
          </a:r>
        </a:p>
        <a:p>
          <a:r>
            <a:rPr lang="es-ES" dirty="0" smtClean="0"/>
            <a:t> </a:t>
          </a:r>
          <a:endParaRPr lang="es-ES" dirty="0"/>
        </a:p>
      </dgm:t>
    </dgm:pt>
    <dgm:pt modelId="{F510E9C0-5F7E-4D48-93CA-3589B8A01F51}" type="parTrans" cxnId="{34812B18-5E60-44CA-AC92-147FADAEE4EA}">
      <dgm:prSet/>
      <dgm:spPr/>
      <dgm:t>
        <a:bodyPr/>
        <a:lstStyle/>
        <a:p>
          <a:endParaRPr lang="es-ES"/>
        </a:p>
      </dgm:t>
    </dgm:pt>
    <dgm:pt modelId="{0CC0A4EE-21CE-44BC-8DCB-5C3D2F1C4201}" type="sibTrans" cxnId="{34812B18-5E60-44CA-AC92-147FADAEE4EA}">
      <dgm:prSet/>
      <dgm:spPr/>
      <dgm:t>
        <a:bodyPr/>
        <a:lstStyle/>
        <a:p>
          <a:endParaRPr lang="es-ES"/>
        </a:p>
      </dgm:t>
    </dgm:pt>
    <dgm:pt modelId="{E331FBD6-A836-49D5-93A7-63A85B7C97D2}">
      <dgm:prSet/>
      <dgm:spPr/>
      <dgm:t>
        <a:bodyPr/>
        <a:lstStyle/>
        <a:p>
          <a:r>
            <a:rPr lang="es-ES" dirty="0" smtClean="0"/>
            <a:t>Asistencia Técnica Experta</a:t>
          </a:r>
          <a:endParaRPr lang="es-ES" dirty="0"/>
        </a:p>
      </dgm:t>
    </dgm:pt>
    <dgm:pt modelId="{662D57E1-ED8D-4A43-8B75-F1EE8DE0816F}" type="parTrans" cxnId="{1B944F5F-72E8-4038-A704-5BEF1101A4FC}">
      <dgm:prSet/>
      <dgm:spPr/>
      <dgm:t>
        <a:bodyPr/>
        <a:lstStyle/>
        <a:p>
          <a:endParaRPr lang="es-ES"/>
        </a:p>
      </dgm:t>
    </dgm:pt>
    <dgm:pt modelId="{4D5EBEFA-8B2D-43E9-93AB-2AA571A47207}" type="sibTrans" cxnId="{1B944F5F-72E8-4038-A704-5BEF1101A4FC}">
      <dgm:prSet/>
      <dgm:spPr/>
      <dgm:t>
        <a:bodyPr/>
        <a:lstStyle/>
        <a:p>
          <a:endParaRPr lang="es-ES"/>
        </a:p>
      </dgm:t>
    </dgm:pt>
    <dgm:pt modelId="{E5EEDDD8-5FAC-4ABD-A37E-0F59EFA32C3B}">
      <dgm:prSet/>
      <dgm:spPr/>
      <dgm:t>
        <a:bodyPr/>
        <a:lstStyle/>
        <a:p>
          <a:r>
            <a:rPr lang="es-ES" dirty="0" smtClean="0"/>
            <a:t>Mayor tiempo para preparar la solicitud de financiamiento</a:t>
          </a:r>
          <a:endParaRPr lang="es-ES" dirty="0"/>
        </a:p>
      </dgm:t>
    </dgm:pt>
    <dgm:pt modelId="{AE1F45DB-B3E2-4A36-9F66-3E3E58D6091F}" type="parTrans" cxnId="{3DB959AD-AEE7-46C1-B023-81EDE64A9BB2}">
      <dgm:prSet/>
      <dgm:spPr/>
      <dgm:t>
        <a:bodyPr/>
        <a:lstStyle/>
        <a:p>
          <a:endParaRPr lang="es-ES"/>
        </a:p>
      </dgm:t>
    </dgm:pt>
    <dgm:pt modelId="{6ACE1186-8E4D-4D2E-B63E-5B186ED82AED}" type="sibTrans" cxnId="{3DB959AD-AEE7-46C1-B023-81EDE64A9BB2}">
      <dgm:prSet/>
      <dgm:spPr/>
      <dgm:t>
        <a:bodyPr/>
        <a:lstStyle/>
        <a:p>
          <a:endParaRPr lang="es-ES"/>
        </a:p>
      </dgm:t>
    </dgm:pt>
    <dgm:pt modelId="{496CC239-33C4-4EDE-AD8A-EFDBEDC3EFB2}" type="pres">
      <dgm:prSet presAssocID="{76FFA97C-5B26-488F-AF73-28C7D04B42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FC244F-DF3D-4029-B57A-BE03383CCBBB}" type="pres">
      <dgm:prSet presAssocID="{22CF6198-4096-492C-BFD2-CB11A3D82C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64E85-526E-4355-8975-DBC94AE54064}" type="pres">
      <dgm:prSet presAssocID="{D1EA8ED5-08E1-4ECB-8936-560456FB3088}" presName="sibTrans" presStyleCnt="0"/>
      <dgm:spPr/>
    </dgm:pt>
    <dgm:pt modelId="{2F706A05-4AA9-4BB5-977A-4F48B40B22D4}" type="pres">
      <dgm:prSet presAssocID="{99CC1455-FF96-4E1D-B95E-FA04785786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33763-8AD8-4A69-86CA-B37F1C5ED962}" type="pres">
      <dgm:prSet presAssocID="{0CC0A4EE-21CE-44BC-8DCB-5C3D2F1C4201}" presName="sibTrans" presStyleCnt="0"/>
      <dgm:spPr/>
    </dgm:pt>
    <dgm:pt modelId="{2CC0B52C-B7F3-4F4B-80F1-24769FDAE1DD}" type="pres">
      <dgm:prSet presAssocID="{E331FBD6-A836-49D5-93A7-63A85B7C97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C51D4-3378-405D-A839-9C1977DBA818}" type="pres">
      <dgm:prSet presAssocID="{4D5EBEFA-8B2D-43E9-93AB-2AA571A47207}" presName="sibTrans" presStyleCnt="0"/>
      <dgm:spPr/>
    </dgm:pt>
    <dgm:pt modelId="{5E37588D-723E-494F-99C2-1A90DB283001}" type="pres">
      <dgm:prSet presAssocID="{E5EEDDD8-5FAC-4ABD-A37E-0F59EFA32C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B959AD-AEE7-46C1-B023-81EDE64A9BB2}" srcId="{76FFA97C-5B26-488F-AF73-28C7D04B422C}" destId="{E5EEDDD8-5FAC-4ABD-A37E-0F59EFA32C3B}" srcOrd="3" destOrd="0" parTransId="{AE1F45DB-B3E2-4A36-9F66-3E3E58D6091F}" sibTransId="{6ACE1186-8E4D-4D2E-B63E-5B186ED82AED}"/>
    <dgm:cxn modelId="{641909B6-C2A2-4CA9-9EED-8E4EA4FB28A6}" srcId="{76FFA97C-5B26-488F-AF73-28C7D04B422C}" destId="{22CF6198-4096-492C-BFD2-CB11A3D82CE0}" srcOrd="0" destOrd="0" parTransId="{ECD98C79-E136-43D8-B48B-C85BF6C4D914}" sibTransId="{D1EA8ED5-08E1-4ECB-8936-560456FB3088}"/>
    <dgm:cxn modelId="{837461FC-9E6A-4C3E-959C-D6FFB3260018}" type="presOf" srcId="{99CC1455-FF96-4E1D-B95E-FA04785786A9}" destId="{2F706A05-4AA9-4BB5-977A-4F48B40B22D4}" srcOrd="0" destOrd="0" presId="urn:microsoft.com/office/officeart/2005/8/layout/default"/>
    <dgm:cxn modelId="{580A1A67-EA12-4984-8C29-385632FB4F40}" type="presOf" srcId="{22CF6198-4096-492C-BFD2-CB11A3D82CE0}" destId="{BAFC244F-DF3D-4029-B57A-BE03383CCBBB}" srcOrd="0" destOrd="0" presId="urn:microsoft.com/office/officeart/2005/8/layout/default"/>
    <dgm:cxn modelId="{6CD70582-1CDF-47B5-884C-33C4AD8F48FD}" type="presOf" srcId="{E331FBD6-A836-49D5-93A7-63A85B7C97D2}" destId="{2CC0B52C-B7F3-4F4B-80F1-24769FDAE1DD}" srcOrd="0" destOrd="0" presId="urn:microsoft.com/office/officeart/2005/8/layout/default"/>
    <dgm:cxn modelId="{27DC1C6C-C164-48EF-BE64-E2E42A561C03}" type="presOf" srcId="{E5EEDDD8-5FAC-4ABD-A37E-0F59EFA32C3B}" destId="{5E37588D-723E-494F-99C2-1A90DB283001}" srcOrd="0" destOrd="0" presId="urn:microsoft.com/office/officeart/2005/8/layout/default"/>
    <dgm:cxn modelId="{34812B18-5E60-44CA-AC92-147FADAEE4EA}" srcId="{76FFA97C-5B26-488F-AF73-28C7D04B422C}" destId="{99CC1455-FF96-4E1D-B95E-FA04785786A9}" srcOrd="1" destOrd="0" parTransId="{F510E9C0-5F7E-4D48-93CA-3589B8A01F51}" sibTransId="{0CC0A4EE-21CE-44BC-8DCB-5C3D2F1C4201}"/>
    <dgm:cxn modelId="{78896F19-2FD2-48CF-BA97-0543FFD03C8F}" type="presOf" srcId="{76FFA97C-5B26-488F-AF73-28C7D04B422C}" destId="{496CC239-33C4-4EDE-AD8A-EFDBEDC3EFB2}" srcOrd="0" destOrd="0" presId="urn:microsoft.com/office/officeart/2005/8/layout/default"/>
    <dgm:cxn modelId="{1B944F5F-72E8-4038-A704-5BEF1101A4FC}" srcId="{76FFA97C-5B26-488F-AF73-28C7D04B422C}" destId="{E331FBD6-A836-49D5-93A7-63A85B7C97D2}" srcOrd="2" destOrd="0" parTransId="{662D57E1-ED8D-4A43-8B75-F1EE8DE0816F}" sibTransId="{4D5EBEFA-8B2D-43E9-93AB-2AA571A47207}"/>
    <dgm:cxn modelId="{784CEA47-E758-4E41-AABE-510899319131}" type="presParOf" srcId="{496CC239-33C4-4EDE-AD8A-EFDBEDC3EFB2}" destId="{BAFC244F-DF3D-4029-B57A-BE03383CCBBB}" srcOrd="0" destOrd="0" presId="urn:microsoft.com/office/officeart/2005/8/layout/default"/>
    <dgm:cxn modelId="{510FC536-E5E1-4DFD-B70A-B5FEB5735AC3}" type="presParOf" srcId="{496CC239-33C4-4EDE-AD8A-EFDBEDC3EFB2}" destId="{DF464E85-526E-4355-8975-DBC94AE54064}" srcOrd="1" destOrd="0" presId="urn:microsoft.com/office/officeart/2005/8/layout/default"/>
    <dgm:cxn modelId="{9320626B-08C1-45AE-94C2-F5F880CCE2F3}" type="presParOf" srcId="{496CC239-33C4-4EDE-AD8A-EFDBEDC3EFB2}" destId="{2F706A05-4AA9-4BB5-977A-4F48B40B22D4}" srcOrd="2" destOrd="0" presId="urn:microsoft.com/office/officeart/2005/8/layout/default"/>
    <dgm:cxn modelId="{F4115CEC-1C96-4C72-AE65-2B886F204680}" type="presParOf" srcId="{496CC239-33C4-4EDE-AD8A-EFDBEDC3EFB2}" destId="{2A533763-8AD8-4A69-86CA-B37F1C5ED962}" srcOrd="3" destOrd="0" presId="urn:microsoft.com/office/officeart/2005/8/layout/default"/>
    <dgm:cxn modelId="{F09FB9AA-DF94-4CB0-8741-B52964F027C3}" type="presParOf" srcId="{496CC239-33C4-4EDE-AD8A-EFDBEDC3EFB2}" destId="{2CC0B52C-B7F3-4F4B-80F1-24769FDAE1DD}" srcOrd="4" destOrd="0" presId="urn:microsoft.com/office/officeart/2005/8/layout/default"/>
    <dgm:cxn modelId="{FFE1E192-30A8-4B53-A9DD-018F45059BE0}" type="presParOf" srcId="{496CC239-33C4-4EDE-AD8A-EFDBEDC3EFB2}" destId="{5F6C51D4-3378-405D-A839-9C1977DBA818}" srcOrd="5" destOrd="0" presId="urn:microsoft.com/office/officeart/2005/8/layout/default"/>
    <dgm:cxn modelId="{51ACBD4D-E65B-4DEF-AD36-C1CB73C1D6AD}" type="presParOf" srcId="{496CC239-33C4-4EDE-AD8A-EFDBEDC3EFB2}" destId="{5E37588D-723E-494F-99C2-1A90DB28300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DE8E6-42E2-4788-AD2E-7677E40770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80B8F9-4832-4A51-B03E-AFCF14F382B8}">
      <dgm:prSet phldrT="[Texto]"/>
      <dgm:spPr/>
      <dgm:t>
        <a:bodyPr/>
        <a:lstStyle/>
        <a:p>
          <a:r>
            <a:rPr lang="es-ES" dirty="0" smtClean="0"/>
            <a:t>Detección Activa</a:t>
          </a:r>
          <a:endParaRPr lang="es-ES" dirty="0"/>
        </a:p>
      </dgm:t>
    </dgm:pt>
    <dgm:pt modelId="{8901A5E5-AFF1-4D5B-97DC-15C0EF0914A3}" type="parTrans" cxnId="{3FE3EEB0-0CBF-4F72-B985-E908DC187BE5}">
      <dgm:prSet/>
      <dgm:spPr/>
      <dgm:t>
        <a:bodyPr/>
        <a:lstStyle/>
        <a:p>
          <a:endParaRPr lang="es-ES"/>
        </a:p>
      </dgm:t>
    </dgm:pt>
    <dgm:pt modelId="{D2AF0461-4029-41BC-90BE-749C55F60608}" type="sibTrans" cxnId="{3FE3EEB0-0CBF-4F72-B985-E908DC187BE5}">
      <dgm:prSet/>
      <dgm:spPr/>
      <dgm:t>
        <a:bodyPr/>
        <a:lstStyle/>
        <a:p>
          <a:endParaRPr lang="es-ES"/>
        </a:p>
      </dgm:t>
    </dgm:pt>
    <dgm:pt modelId="{B2AB4922-A2F3-4BD6-A9EA-AD3E7B45FC5E}">
      <dgm:prSet phldrT="[Texto]"/>
      <dgm:spPr/>
      <dgm:t>
        <a:bodyPr/>
        <a:lstStyle/>
        <a:p>
          <a:endParaRPr lang="es-ES" dirty="0"/>
        </a:p>
      </dgm:t>
    </dgm:pt>
    <dgm:pt modelId="{9508A772-B5EA-46BF-B1FA-7ACCD1C934AB}" type="parTrans" cxnId="{0D32FC15-A20E-4B62-B903-A8A00ADE2DC6}">
      <dgm:prSet/>
      <dgm:spPr/>
      <dgm:t>
        <a:bodyPr/>
        <a:lstStyle/>
        <a:p>
          <a:endParaRPr lang="es-ES"/>
        </a:p>
      </dgm:t>
    </dgm:pt>
    <dgm:pt modelId="{F190342A-7AD5-4184-AED8-7F5AAE2B7100}" type="sibTrans" cxnId="{0D32FC15-A20E-4B62-B903-A8A00ADE2DC6}">
      <dgm:prSet/>
      <dgm:spPr/>
      <dgm:t>
        <a:bodyPr/>
        <a:lstStyle/>
        <a:p>
          <a:endParaRPr lang="es-ES"/>
        </a:p>
      </dgm:t>
    </dgm:pt>
    <dgm:pt modelId="{CF847928-F514-4599-9CB4-34BE2E756350}">
      <dgm:prSet phldrT="[Texto]"/>
      <dgm:spPr/>
      <dgm:t>
        <a:bodyPr/>
        <a:lstStyle/>
        <a:p>
          <a:r>
            <a:rPr lang="es-ES" dirty="0" smtClean="0"/>
            <a:t>Logística de medicamentos</a:t>
          </a:r>
          <a:endParaRPr lang="es-ES" dirty="0"/>
        </a:p>
      </dgm:t>
    </dgm:pt>
    <dgm:pt modelId="{F9464722-77F6-4002-8147-85B2F2629BE8}" type="parTrans" cxnId="{DB59ABE4-0AA0-41FC-AA6D-1EE2925AC54A}">
      <dgm:prSet/>
      <dgm:spPr/>
      <dgm:t>
        <a:bodyPr/>
        <a:lstStyle/>
        <a:p>
          <a:endParaRPr lang="es-ES"/>
        </a:p>
      </dgm:t>
    </dgm:pt>
    <dgm:pt modelId="{1E5C465D-74F5-4647-AD63-D2B66B59080C}" type="sibTrans" cxnId="{DB59ABE4-0AA0-41FC-AA6D-1EE2925AC54A}">
      <dgm:prSet/>
      <dgm:spPr/>
      <dgm:t>
        <a:bodyPr/>
        <a:lstStyle/>
        <a:p>
          <a:endParaRPr lang="es-ES"/>
        </a:p>
      </dgm:t>
    </dgm:pt>
    <dgm:pt modelId="{044614C2-8EA7-437D-9EA6-8DFF3B9BC8B0}">
      <dgm:prSet phldrT="[Texto]"/>
      <dgm:spPr/>
      <dgm:t>
        <a:bodyPr/>
        <a:lstStyle/>
        <a:p>
          <a:r>
            <a:rPr lang="es-ES" dirty="0" smtClean="0"/>
            <a:t>Laboratorio</a:t>
          </a:r>
          <a:endParaRPr lang="es-ES" dirty="0"/>
        </a:p>
      </dgm:t>
    </dgm:pt>
    <dgm:pt modelId="{CD730ED3-3303-4B71-8597-9B02D5A004CE}" type="parTrans" cxnId="{7402193D-7259-42D5-B476-B25F5A9C3950}">
      <dgm:prSet/>
      <dgm:spPr/>
      <dgm:t>
        <a:bodyPr/>
        <a:lstStyle/>
        <a:p>
          <a:endParaRPr lang="es-ES"/>
        </a:p>
      </dgm:t>
    </dgm:pt>
    <dgm:pt modelId="{C449452D-F9F3-46E6-B63F-A91B8D6BDBF1}" type="sibTrans" cxnId="{7402193D-7259-42D5-B476-B25F5A9C3950}">
      <dgm:prSet/>
      <dgm:spPr/>
      <dgm:t>
        <a:bodyPr/>
        <a:lstStyle/>
        <a:p>
          <a:endParaRPr lang="es-ES"/>
        </a:p>
      </dgm:t>
    </dgm:pt>
    <dgm:pt modelId="{6249BA73-1D9D-435A-8FB6-808841EE9A7F}">
      <dgm:prSet phldrT="[Texto]"/>
      <dgm:spPr/>
      <dgm:t>
        <a:bodyPr/>
        <a:lstStyle/>
        <a:p>
          <a:endParaRPr lang="es-ES" dirty="0"/>
        </a:p>
      </dgm:t>
    </dgm:pt>
    <dgm:pt modelId="{125F6600-0964-4BBD-88DF-BAE9656BEC00}" type="parTrans" cxnId="{083B9999-C6A3-4590-B6BB-7E2269932D96}">
      <dgm:prSet/>
      <dgm:spPr/>
      <dgm:t>
        <a:bodyPr/>
        <a:lstStyle/>
        <a:p>
          <a:endParaRPr lang="es-ES"/>
        </a:p>
      </dgm:t>
    </dgm:pt>
    <dgm:pt modelId="{B486AE97-4A66-4B6C-AA2E-2A053C0D5DF7}" type="sibTrans" cxnId="{083B9999-C6A3-4590-B6BB-7E2269932D96}">
      <dgm:prSet/>
      <dgm:spPr/>
      <dgm:t>
        <a:bodyPr/>
        <a:lstStyle/>
        <a:p>
          <a:endParaRPr lang="es-ES"/>
        </a:p>
      </dgm:t>
    </dgm:pt>
    <dgm:pt modelId="{15E8EB6A-EA68-4819-B35F-4E4B5424B40F}">
      <dgm:prSet phldrT="[Texto]"/>
      <dgm:spPr/>
      <dgm:t>
        <a:bodyPr/>
        <a:lstStyle/>
        <a:p>
          <a:endParaRPr lang="es-ES" dirty="0"/>
        </a:p>
      </dgm:t>
    </dgm:pt>
    <dgm:pt modelId="{BF60C1E4-D7E1-40E6-BC4D-EAAE15524888}" type="parTrans" cxnId="{47ECD0E0-854E-4AC9-94E9-9C87A470615C}">
      <dgm:prSet/>
      <dgm:spPr/>
      <dgm:t>
        <a:bodyPr/>
        <a:lstStyle/>
        <a:p>
          <a:endParaRPr lang="es-ES"/>
        </a:p>
      </dgm:t>
    </dgm:pt>
    <dgm:pt modelId="{E56B2D9A-C1E4-4349-A0F2-AF88DB6946E8}" type="sibTrans" cxnId="{47ECD0E0-854E-4AC9-94E9-9C87A470615C}">
      <dgm:prSet/>
      <dgm:spPr/>
      <dgm:t>
        <a:bodyPr/>
        <a:lstStyle/>
        <a:p>
          <a:endParaRPr lang="es-ES"/>
        </a:p>
      </dgm:t>
    </dgm:pt>
    <dgm:pt modelId="{B302B82C-138B-479E-8B06-74DC2E382ABA}">
      <dgm:prSet/>
      <dgm:spPr/>
      <dgm:t>
        <a:bodyPr/>
        <a:lstStyle/>
        <a:p>
          <a:endParaRPr lang="es-ES" dirty="0"/>
        </a:p>
      </dgm:t>
    </dgm:pt>
    <dgm:pt modelId="{B9DFE492-F740-4EA6-BC52-2011654C53BF}" type="parTrans" cxnId="{182364F8-B103-4C6A-8720-4CB4674170C7}">
      <dgm:prSet/>
      <dgm:spPr/>
      <dgm:t>
        <a:bodyPr/>
        <a:lstStyle/>
        <a:p>
          <a:endParaRPr lang="es-ES"/>
        </a:p>
      </dgm:t>
    </dgm:pt>
    <dgm:pt modelId="{A3059364-7C7E-4714-B0BE-5CC14B4B6346}" type="sibTrans" cxnId="{182364F8-B103-4C6A-8720-4CB4674170C7}">
      <dgm:prSet/>
      <dgm:spPr/>
      <dgm:t>
        <a:bodyPr/>
        <a:lstStyle/>
        <a:p>
          <a:endParaRPr lang="es-ES"/>
        </a:p>
      </dgm:t>
    </dgm:pt>
    <dgm:pt modelId="{B5640483-982F-41CE-85BB-FE1A3119A20A}">
      <dgm:prSet/>
      <dgm:spPr/>
      <dgm:t>
        <a:bodyPr/>
        <a:lstStyle/>
        <a:p>
          <a:endParaRPr lang="es-ES" dirty="0"/>
        </a:p>
      </dgm:t>
    </dgm:pt>
    <dgm:pt modelId="{5F50A568-E86A-41E6-9EB4-B5AF3E988BC4}" type="parTrans" cxnId="{09A20705-7F06-45C1-AC07-CDA0D3B930A0}">
      <dgm:prSet/>
      <dgm:spPr/>
      <dgm:t>
        <a:bodyPr/>
        <a:lstStyle/>
        <a:p>
          <a:endParaRPr lang="es-ES"/>
        </a:p>
      </dgm:t>
    </dgm:pt>
    <dgm:pt modelId="{A337D35C-FB3A-46B5-BC88-0E4680D4EA05}" type="sibTrans" cxnId="{09A20705-7F06-45C1-AC07-CDA0D3B930A0}">
      <dgm:prSet/>
      <dgm:spPr/>
      <dgm:t>
        <a:bodyPr/>
        <a:lstStyle/>
        <a:p>
          <a:endParaRPr lang="es-ES"/>
        </a:p>
      </dgm:t>
    </dgm:pt>
    <dgm:pt modelId="{BA53334C-DA15-478B-935C-B65306D5259E}">
      <dgm:prSet/>
      <dgm:spPr/>
      <dgm:t>
        <a:bodyPr/>
        <a:lstStyle/>
        <a:p>
          <a:r>
            <a:rPr lang="es-ES" baseline="0" dirty="0" smtClean="0"/>
            <a:t>Sistema de Información </a:t>
          </a:r>
          <a:endParaRPr lang="es-ES" dirty="0"/>
        </a:p>
      </dgm:t>
    </dgm:pt>
    <dgm:pt modelId="{D18C2909-6B4A-4B98-8ECD-E614DBADBCA7}" type="parTrans" cxnId="{57CAABE9-61E0-466F-9373-22B936376268}">
      <dgm:prSet/>
      <dgm:spPr/>
      <dgm:t>
        <a:bodyPr/>
        <a:lstStyle/>
        <a:p>
          <a:endParaRPr lang="es-ES"/>
        </a:p>
      </dgm:t>
    </dgm:pt>
    <dgm:pt modelId="{D6D766DA-D7CF-4C9E-939A-9DD4D5512111}" type="sibTrans" cxnId="{57CAABE9-61E0-466F-9373-22B936376268}">
      <dgm:prSet/>
      <dgm:spPr/>
      <dgm:t>
        <a:bodyPr/>
        <a:lstStyle/>
        <a:p>
          <a:endParaRPr lang="es-ES"/>
        </a:p>
      </dgm:t>
    </dgm:pt>
    <dgm:pt modelId="{1499BCEC-FE89-4B18-9681-AB4A77B924B3}">
      <dgm:prSet/>
      <dgm:spPr/>
      <dgm:t>
        <a:bodyPr/>
        <a:lstStyle/>
        <a:p>
          <a:endParaRPr lang="es-ES" dirty="0"/>
        </a:p>
      </dgm:t>
    </dgm:pt>
    <dgm:pt modelId="{E542CF36-141D-4E8C-998C-0A7576804BBD}" type="parTrans" cxnId="{21FB2DB2-E198-4FA6-86AD-B004EFAE3656}">
      <dgm:prSet/>
      <dgm:spPr/>
      <dgm:t>
        <a:bodyPr/>
        <a:lstStyle/>
        <a:p>
          <a:endParaRPr lang="es-ES"/>
        </a:p>
      </dgm:t>
    </dgm:pt>
    <dgm:pt modelId="{AC91F9B2-5FBE-4CF6-9250-C21BC69E080D}" type="sibTrans" cxnId="{21FB2DB2-E198-4FA6-86AD-B004EFAE3656}">
      <dgm:prSet/>
      <dgm:spPr/>
      <dgm:t>
        <a:bodyPr/>
        <a:lstStyle/>
        <a:p>
          <a:endParaRPr lang="es-ES"/>
        </a:p>
      </dgm:t>
    </dgm:pt>
    <dgm:pt modelId="{2B962E73-97EA-4A8F-A16F-D73562A8BDB6}">
      <dgm:prSet/>
      <dgm:spPr/>
      <dgm:t>
        <a:bodyPr/>
        <a:lstStyle/>
        <a:p>
          <a:r>
            <a:rPr lang="es-ES" dirty="0"/>
            <a:t>Superar la brecha del 20</a:t>
          </a:r>
          <a:r>
            <a:rPr lang="es-ES" dirty="0" smtClean="0"/>
            <a:t>%</a:t>
          </a:r>
          <a:endParaRPr lang="es-ES" dirty="0"/>
        </a:p>
      </dgm:t>
    </dgm:pt>
    <dgm:pt modelId="{6D34DF4C-A5FB-4C78-BBF2-9055A4E10033}" type="parTrans" cxnId="{3556CD6D-7C23-4240-A2B1-32DAB1CE32C6}">
      <dgm:prSet/>
      <dgm:spPr/>
      <dgm:t>
        <a:bodyPr/>
        <a:lstStyle/>
        <a:p>
          <a:endParaRPr lang="es-ES"/>
        </a:p>
      </dgm:t>
    </dgm:pt>
    <dgm:pt modelId="{C6D89B89-680E-4D81-A4CD-BEA0D69420D7}" type="sibTrans" cxnId="{3556CD6D-7C23-4240-A2B1-32DAB1CE32C6}">
      <dgm:prSet/>
      <dgm:spPr/>
      <dgm:t>
        <a:bodyPr/>
        <a:lstStyle/>
        <a:p>
          <a:endParaRPr lang="es-ES"/>
        </a:p>
      </dgm:t>
    </dgm:pt>
    <dgm:pt modelId="{5320BADA-AF4C-4748-A1F4-964063577968}">
      <dgm:prSet/>
      <dgm:spPr/>
      <dgm:t>
        <a:bodyPr/>
        <a:lstStyle/>
        <a:p>
          <a:endParaRPr lang="es-ES" dirty="0"/>
        </a:p>
      </dgm:t>
    </dgm:pt>
    <dgm:pt modelId="{02A15F1F-E913-441B-946F-EFF1AF607B48}" type="parTrans" cxnId="{D1852F22-DAB1-4177-9B16-B36F65FE6E94}">
      <dgm:prSet/>
      <dgm:spPr/>
      <dgm:t>
        <a:bodyPr/>
        <a:lstStyle/>
        <a:p>
          <a:endParaRPr lang="es-ES"/>
        </a:p>
      </dgm:t>
    </dgm:pt>
    <dgm:pt modelId="{D7FF4D76-8361-4961-B532-C6AE2064A3EF}" type="sibTrans" cxnId="{D1852F22-DAB1-4177-9B16-B36F65FE6E94}">
      <dgm:prSet/>
      <dgm:spPr/>
      <dgm:t>
        <a:bodyPr/>
        <a:lstStyle/>
        <a:p>
          <a:endParaRPr lang="es-ES"/>
        </a:p>
      </dgm:t>
    </dgm:pt>
    <dgm:pt modelId="{0034B6B9-93AD-4B5C-8AC8-667FDEBEFABD}">
      <dgm:prSet/>
      <dgm:spPr/>
      <dgm:t>
        <a:bodyPr/>
        <a:lstStyle/>
        <a:p>
          <a:r>
            <a:rPr lang="es-ES" dirty="0" smtClean="0"/>
            <a:t>Adecuada supervisión y administración de las actividades extra muros</a:t>
          </a:r>
          <a:endParaRPr lang="es-ES" dirty="0"/>
        </a:p>
      </dgm:t>
    </dgm:pt>
    <dgm:pt modelId="{DEAF87D4-BC8E-40CC-8C84-C638E8B4FF3C}" type="parTrans" cxnId="{513CC899-AB62-4230-825E-400441B73D1D}">
      <dgm:prSet/>
      <dgm:spPr/>
      <dgm:t>
        <a:bodyPr/>
        <a:lstStyle/>
        <a:p>
          <a:endParaRPr lang="es-ES"/>
        </a:p>
      </dgm:t>
    </dgm:pt>
    <dgm:pt modelId="{264BC9A9-002C-4B91-8BA5-8E99DACFE8F7}" type="sibTrans" cxnId="{513CC899-AB62-4230-825E-400441B73D1D}">
      <dgm:prSet/>
      <dgm:spPr/>
      <dgm:t>
        <a:bodyPr/>
        <a:lstStyle/>
        <a:p>
          <a:endParaRPr lang="es-ES"/>
        </a:p>
      </dgm:t>
    </dgm:pt>
    <dgm:pt modelId="{F8CC30F7-7CA6-44D2-A135-3430C5F008F3}">
      <dgm:prSet/>
      <dgm:spPr/>
      <dgm:t>
        <a:bodyPr/>
        <a:lstStyle/>
        <a:p>
          <a:r>
            <a:rPr lang="es-ES" dirty="0" smtClean="0"/>
            <a:t>Mantener las buenas prácticas</a:t>
          </a:r>
          <a:endParaRPr lang="es-ES" dirty="0"/>
        </a:p>
      </dgm:t>
    </dgm:pt>
    <dgm:pt modelId="{5B6F27E0-0E81-4E7C-80E6-7059975F0A56}" type="parTrans" cxnId="{8B11FAFC-EFC1-49D4-9DC4-C9AF8F5B882B}">
      <dgm:prSet/>
      <dgm:spPr/>
      <dgm:t>
        <a:bodyPr/>
        <a:lstStyle/>
        <a:p>
          <a:endParaRPr lang="es-ES"/>
        </a:p>
      </dgm:t>
    </dgm:pt>
    <dgm:pt modelId="{AEF87B9A-3E7B-42DF-B7A3-698119BEBCC2}" type="sibTrans" cxnId="{8B11FAFC-EFC1-49D4-9DC4-C9AF8F5B882B}">
      <dgm:prSet/>
      <dgm:spPr/>
      <dgm:t>
        <a:bodyPr/>
        <a:lstStyle/>
        <a:p>
          <a:endParaRPr lang="es-ES"/>
        </a:p>
      </dgm:t>
    </dgm:pt>
    <dgm:pt modelId="{89A335BC-5143-4BF9-8C9F-98D48BB58EF7}">
      <dgm:prSet/>
      <dgm:spPr/>
      <dgm:t>
        <a:bodyPr/>
        <a:lstStyle/>
        <a:p>
          <a:r>
            <a:rPr lang="es-ES" dirty="0" smtClean="0"/>
            <a:t>Tener información en el nivel central sobre el abastecimiento en los servicios de salud </a:t>
          </a:r>
          <a:endParaRPr lang="es-ES" dirty="0"/>
        </a:p>
      </dgm:t>
    </dgm:pt>
    <dgm:pt modelId="{FC0F92AB-23EF-454D-A9AF-F1B74113FD33}" type="parTrans" cxnId="{3ADE5F7A-02CD-4351-8CE9-CEA4BA7FC67D}">
      <dgm:prSet/>
      <dgm:spPr/>
      <dgm:t>
        <a:bodyPr/>
        <a:lstStyle/>
        <a:p>
          <a:endParaRPr lang="es-ES"/>
        </a:p>
      </dgm:t>
    </dgm:pt>
    <dgm:pt modelId="{43AD93DC-236F-4792-A446-E661B1182870}" type="sibTrans" cxnId="{3ADE5F7A-02CD-4351-8CE9-CEA4BA7FC67D}">
      <dgm:prSet/>
      <dgm:spPr/>
      <dgm:t>
        <a:bodyPr/>
        <a:lstStyle/>
        <a:p>
          <a:endParaRPr lang="es-ES"/>
        </a:p>
      </dgm:t>
    </dgm:pt>
    <dgm:pt modelId="{957C3ABD-95BC-4B1D-A6AD-73804DE51072}">
      <dgm:prSet/>
      <dgm:spPr/>
      <dgm:t>
        <a:bodyPr/>
        <a:lstStyle/>
        <a:p>
          <a:r>
            <a:rPr lang="es-ES" dirty="0" smtClean="0"/>
            <a:t>Prevención</a:t>
          </a:r>
          <a:endParaRPr lang="es-ES" dirty="0"/>
        </a:p>
      </dgm:t>
    </dgm:pt>
    <dgm:pt modelId="{C2DA1096-81A5-4BAC-BF02-24EF90D6441B}" type="parTrans" cxnId="{9D9EE573-C4BE-41A4-AA91-CDD4F34C1DEE}">
      <dgm:prSet/>
      <dgm:spPr/>
      <dgm:t>
        <a:bodyPr/>
        <a:lstStyle/>
        <a:p>
          <a:endParaRPr lang="es-ES"/>
        </a:p>
      </dgm:t>
    </dgm:pt>
    <dgm:pt modelId="{93C5CF2C-D4B0-4FC1-A6CB-41C0454E31D6}" type="sibTrans" cxnId="{9D9EE573-C4BE-41A4-AA91-CDD4F34C1DEE}">
      <dgm:prSet/>
      <dgm:spPr/>
      <dgm:t>
        <a:bodyPr/>
        <a:lstStyle/>
        <a:p>
          <a:endParaRPr lang="es-ES"/>
        </a:p>
      </dgm:t>
    </dgm:pt>
    <dgm:pt modelId="{E1A039F5-4014-41F8-9132-ADCB1C0831D9}">
      <dgm:prSet/>
      <dgm:spPr/>
      <dgm:t>
        <a:bodyPr/>
        <a:lstStyle/>
        <a:p>
          <a:r>
            <a:rPr lang="es-ES" dirty="0" smtClean="0"/>
            <a:t>Aumentar el estudio de contactos</a:t>
          </a:r>
          <a:endParaRPr lang="es-ES" dirty="0"/>
        </a:p>
      </dgm:t>
    </dgm:pt>
    <dgm:pt modelId="{0DA4926F-D4D6-461E-878F-2546BBE14D36}" type="parTrans" cxnId="{DA14FDF2-ED71-4CF8-9999-C7274E619786}">
      <dgm:prSet/>
      <dgm:spPr/>
      <dgm:t>
        <a:bodyPr/>
        <a:lstStyle/>
        <a:p>
          <a:endParaRPr lang="es-ES"/>
        </a:p>
      </dgm:t>
    </dgm:pt>
    <dgm:pt modelId="{CF5E6374-BB55-4C09-AB50-E63ECD5A5606}" type="sibTrans" cxnId="{DA14FDF2-ED71-4CF8-9999-C7274E619786}">
      <dgm:prSet/>
      <dgm:spPr/>
      <dgm:t>
        <a:bodyPr/>
        <a:lstStyle/>
        <a:p>
          <a:endParaRPr lang="es-ES"/>
        </a:p>
      </dgm:t>
    </dgm:pt>
    <dgm:pt modelId="{57A142F5-6448-49A2-B46D-A6D01066DFDA}">
      <dgm:prSet/>
      <dgm:spPr/>
      <dgm:t>
        <a:bodyPr/>
        <a:lstStyle/>
        <a:p>
          <a:r>
            <a:rPr lang="es-ES" dirty="0" smtClean="0"/>
            <a:t>Mejorar el TPI  en niños menores de 5 años</a:t>
          </a:r>
          <a:endParaRPr lang="es-ES" dirty="0"/>
        </a:p>
      </dgm:t>
    </dgm:pt>
    <dgm:pt modelId="{2E180EBE-6CB2-45E7-B73D-B1EFE90B541B}" type="parTrans" cxnId="{A04DD69E-1CC0-45EC-97FC-0EB01A843384}">
      <dgm:prSet/>
      <dgm:spPr/>
      <dgm:t>
        <a:bodyPr/>
        <a:lstStyle/>
        <a:p>
          <a:endParaRPr lang="es-ES"/>
        </a:p>
      </dgm:t>
    </dgm:pt>
    <dgm:pt modelId="{280F8F9F-D090-4D5D-8060-1DBED81063A8}" type="sibTrans" cxnId="{A04DD69E-1CC0-45EC-97FC-0EB01A843384}">
      <dgm:prSet/>
      <dgm:spPr/>
      <dgm:t>
        <a:bodyPr/>
        <a:lstStyle/>
        <a:p>
          <a:endParaRPr lang="es-ES"/>
        </a:p>
      </dgm:t>
    </dgm:pt>
    <dgm:pt modelId="{1A78F1B1-C545-4213-ABA2-176987164A95}">
      <dgm:prSet/>
      <dgm:spPr/>
      <dgm:t>
        <a:bodyPr/>
        <a:lstStyle/>
        <a:p>
          <a:r>
            <a:rPr lang="es-ES" dirty="0"/>
            <a:t>Mejorar el sistema de toma, manejo y transporte de muestra</a:t>
          </a:r>
        </a:p>
      </dgm:t>
    </dgm:pt>
    <dgm:pt modelId="{39D758C7-E6B8-43D6-86E1-F2F70D894E08}" type="parTrans" cxnId="{D08C3070-F763-45E4-90B6-188C61A41496}">
      <dgm:prSet/>
      <dgm:spPr/>
      <dgm:t>
        <a:bodyPr/>
        <a:lstStyle/>
        <a:p>
          <a:endParaRPr lang="es-ES"/>
        </a:p>
      </dgm:t>
    </dgm:pt>
    <dgm:pt modelId="{CF87A247-11FC-4590-87AE-528A6901D609}" type="sibTrans" cxnId="{D08C3070-F763-45E4-90B6-188C61A41496}">
      <dgm:prSet/>
      <dgm:spPr/>
      <dgm:t>
        <a:bodyPr/>
        <a:lstStyle/>
        <a:p>
          <a:endParaRPr lang="es-ES"/>
        </a:p>
      </dgm:t>
    </dgm:pt>
    <dgm:pt modelId="{FB853C99-5EE0-4446-A126-E9DBA48F9C26}">
      <dgm:prSet/>
      <dgm:spPr/>
      <dgm:t>
        <a:bodyPr/>
        <a:lstStyle/>
        <a:p>
          <a:endParaRPr lang="es-ES" dirty="0"/>
        </a:p>
      </dgm:t>
    </dgm:pt>
    <dgm:pt modelId="{82868E24-A047-4DC2-A855-2C6C2AB1D014}" type="parTrans" cxnId="{1C2BBB79-E6F4-419A-81BD-7BE916DAD7AA}">
      <dgm:prSet/>
      <dgm:spPr/>
      <dgm:t>
        <a:bodyPr/>
        <a:lstStyle/>
        <a:p>
          <a:endParaRPr lang="es-ES"/>
        </a:p>
      </dgm:t>
    </dgm:pt>
    <dgm:pt modelId="{B5B805CD-6899-4560-B5E8-80EB9AA132B8}" type="sibTrans" cxnId="{1C2BBB79-E6F4-419A-81BD-7BE916DAD7AA}">
      <dgm:prSet/>
      <dgm:spPr/>
      <dgm:t>
        <a:bodyPr/>
        <a:lstStyle/>
        <a:p>
          <a:endParaRPr lang="es-ES"/>
        </a:p>
      </dgm:t>
    </dgm:pt>
    <dgm:pt modelId="{91A513C5-D729-4836-ADA7-C36AF271F7AE}">
      <dgm:prSet/>
      <dgm:spPr/>
      <dgm:t>
        <a:bodyPr/>
        <a:lstStyle/>
        <a:p>
          <a:r>
            <a:rPr lang="es-ES" dirty="0" smtClean="0"/>
            <a:t>Oportuno </a:t>
          </a:r>
          <a:r>
            <a:rPr lang="es-ES" dirty="0"/>
            <a:t>y eficaz </a:t>
          </a:r>
        </a:p>
      </dgm:t>
    </dgm:pt>
    <dgm:pt modelId="{1AE71187-A62E-4DAD-9E5D-862D14EB7042}" type="parTrans" cxnId="{A8F7EA16-6E04-48B0-A4AB-8C8415526201}">
      <dgm:prSet/>
      <dgm:spPr/>
      <dgm:t>
        <a:bodyPr/>
        <a:lstStyle/>
        <a:p>
          <a:endParaRPr lang="es-ES"/>
        </a:p>
      </dgm:t>
    </dgm:pt>
    <dgm:pt modelId="{E7558EC8-0552-4241-9C70-DAE55A889336}" type="sibTrans" cxnId="{A8F7EA16-6E04-48B0-A4AB-8C8415526201}">
      <dgm:prSet/>
      <dgm:spPr/>
      <dgm:t>
        <a:bodyPr/>
        <a:lstStyle/>
        <a:p>
          <a:endParaRPr lang="es-ES"/>
        </a:p>
      </dgm:t>
    </dgm:pt>
    <dgm:pt modelId="{BB6176DD-6C7B-4162-8CE8-7D2392460A60}">
      <dgm:prSet/>
      <dgm:spPr/>
      <dgm:t>
        <a:bodyPr/>
        <a:lstStyle/>
        <a:p>
          <a:endParaRPr lang="es-ES" dirty="0"/>
        </a:p>
      </dgm:t>
    </dgm:pt>
    <dgm:pt modelId="{E098861C-9C0F-444D-9000-B156ED788BBD}" type="parTrans" cxnId="{C136A8F6-04A2-4302-A09F-7F42259595C5}">
      <dgm:prSet/>
      <dgm:spPr/>
      <dgm:t>
        <a:bodyPr/>
        <a:lstStyle/>
        <a:p>
          <a:endParaRPr lang="es-ES"/>
        </a:p>
      </dgm:t>
    </dgm:pt>
    <dgm:pt modelId="{C065E5E7-6F25-471D-9980-29E6E01B4F9C}" type="sibTrans" cxnId="{C136A8F6-04A2-4302-A09F-7F42259595C5}">
      <dgm:prSet/>
      <dgm:spPr/>
      <dgm:t>
        <a:bodyPr/>
        <a:lstStyle/>
        <a:p>
          <a:endParaRPr lang="es-ES"/>
        </a:p>
      </dgm:t>
    </dgm:pt>
    <dgm:pt modelId="{5C43CA96-F1A1-4746-82DA-7AF43FEC3659}">
      <dgm:prSet/>
      <dgm:spPr/>
      <dgm:t>
        <a:bodyPr/>
        <a:lstStyle/>
        <a:p>
          <a:endParaRPr lang="es-ES" dirty="0"/>
        </a:p>
      </dgm:t>
    </dgm:pt>
    <dgm:pt modelId="{2A42DE4C-F728-4268-9D31-64C44CBD4A65}" type="parTrans" cxnId="{5AA7D8F0-2F0C-450D-8FA9-11B84D3172E7}">
      <dgm:prSet/>
      <dgm:spPr/>
      <dgm:t>
        <a:bodyPr/>
        <a:lstStyle/>
        <a:p>
          <a:endParaRPr lang="es-ES"/>
        </a:p>
      </dgm:t>
    </dgm:pt>
    <dgm:pt modelId="{069C22FB-47BF-4A2F-8DDB-2D640D232C4C}" type="sibTrans" cxnId="{5AA7D8F0-2F0C-450D-8FA9-11B84D3172E7}">
      <dgm:prSet/>
      <dgm:spPr/>
      <dgm:t>
        <a:bodyPr/>
        <a:lstStyle/>
        <a:p>
          <a:endParaRPr lang="es-ES"/>
        </a:p>
      </dgm:t>
    </dgm:pt>
    <dgm:pt modelId="{68478746-A699-45C5-8CD0-9141A8C15F10}">
      <dgm:prSet/>
      <dgm:spPr/>
      <dgm:t>
        <a:bodyPr/>
        <a:lstStyle/>
        <a:p>
          <a:endParaRPr lang="es-ES" dirty="0"/>
        </a:p>
      </dgm:t>
    </dgm:pt>
    <dgm:pt modelId="{364432EC-AD1F-48FD-9C7D-DF68003218FA}" type="parTrans" cxnId="{A8ECD828-B224-4D9D-8B87-58B674E3F268}">
      <dgm:prSet/>
      <dgm:spPr/>
    </dgm:pt>
    <dgm:pt modelId="{E3E74309-F8E7-4F7F-96A4-CDCC005EA0A5}" type="sibTrans" cxnId="{A8ECD828-B224-4D9D-8B87-58B674E3F268}">
      <dgm:prSet/>
      <dgm:spPr/>
    </dgm:pt>
    <dgm:pt modelId="{1A0EEDCE-4E59-4020-A48F-9C04F467E225}" type="pres">
      <dgm:prSet presAssocID="{C70DE8E6-42E2-4788-AD2E-7677E40770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0FB6B4-D9E1-4413-BC48-E3FCF032725E}" type="pres">
      <dgm:prSet presAssocID="{C980B8F9-4832-4A51-B03E-AFCF14F382B8}" presName="composite" presStyleCnt="0"/>
      <dgm:spPr/>
    </dgm:pt>
    <dgm:pt modelId="{F4EBD499-C9E0-4ED9-85AB-C1E8F9CD1912}" type="pres">
      <dgm:prSet presAssocID="{C980B8F9-4832-4A51-B03E-AFCF14F382B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CE27E-0C24-4759-8706-66BD8B2D7D69}" type="pres">
      <dgm:prSet presAssocID="{C980B8F9-4832-4A51-B03E-AFCF14F382B8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E3543-D311-4E4B-9CBA-3FAF2895C7C6}" type="pres">
      <dgm:prSet presAssocID="{D2AF0461-4029-41BC-90BE-749C55F60608}" presName="space" presStyleCnt="0"/>
      <dgm:spPr/>
    </dgm:pt>
    <dgm:pt modelId="{26F4FA39-42F8-4F4F-895F-38BFD4E2BF82}" type="pres">
      <dgm:prSet presAssocID="{CF847928-F514-4599-9CB4-34BE2E756350}" presName="composite" presStyleCnt="0"/>
      <dgm:spPr/>
    </dgm:pt>
    <dgm:pt modelId="{014C3DAA-345B-42E2-8058-88B828CE6244}" type="pres">
      <dgm:prSet presAssocID="{CF847928-F514-4599-9CB4-34BE2E75635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F33929-9FD3-421B-9C57-9D0D8B7E6B29}" type="pres">
      <dgm:prSet presAssocID="{CF847928-F514-4599-9CB4-34BE2E75635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A408B1-1D7F-47ED-B6FF-2D0A3441CD4E}" type="pres">
      <dgm:prSet presAssocID="{1E5C465D-74F5-4647-AD63-D2B66B59080C}" presName="space" presStyleCnt="0"/>
      <dgm:spPr/>
    </dgm:pt>
    <dgm:pt modelId="{E803ED15-E450-41F3-9085-6ADED80FE65B}" type="pres">
      <dgm:prSet presAssocID="{044614C2-8EA7-437D-9EA6-8DFF3B9BC8B0}" presName="composite" presStyleCnt="0"/>
      <dgm:spPr/>
    </dgm:pt>
    <dgm:pt modelId="{94A62EF0-E00D-43EF-B67B-F4C5FF0C1DEE}" type="pres">
      <dgm:prSet presAssocID="{044614C2-8EA7-437D-9EA6-8DFF3B9BC8B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24F37-4C43-4FE0-A060-84696C2449E5}" type="pres">
      <dgm:prSet presAssocID="{044614C2-8EA7-437D-9EA6-8DFF3B9BC8B0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8CC79D-CB3A-40D1-8DCB-ADA683927376}" type="pres">
      <dgm:prSet presAssocID="{C449452D-F9F3-46E6-B63F-A91B8D6BDBF1}" presName="space" presStyleCnt="0"/>
      <dgm:spPr/>
    </dgm:pt>
    <dgm:pt modelId="{92B779AB-0A64-4104-9C9D-A087C2A8D01D}" type="pres">
      <dgm:prSet presAssocID="{957C3ABD-95BC-4B1D-A6AD-73804DE51072}" presName="composite" presStyleCnt="0"/>
      <dgm:spPr/>
    </dgm:pt>
    <dgm:pt modelId="{7EB10FA1-703F-48F3-B248-70CFA83D9F04}" type="pres">
      <dgm:prSet presAssocID="{957C3ABD-95BC-4B1D-A6AD-73804DE5107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1E6769-4F4B-400C-B6D0-06771A58CC0C}" type="pres">
      <dgm:prSet presAssocID="{957C3ABD-95BC-4B1D-A6AD-73804DE5107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5C879-7788-4CB7-A137-E5F3EA0E8571}" type="pres">
      <dgm:prSet presAssocID="{93C5CF2C-D4B0-4FC1-A6CB-41C0454E31D6}" presName="space" presStyleCnt="0"/>
      <dgm:spPr/>
    </dgm:pt>
    <dgm:pt modelId="{780628FD-FF98-4AD9-B743-2D7E58CFBB83}" type="pres">
      <dgm:prSet presAssocID="{BA53334C-DA15-478B-935C-B65306D5259E}" presName="composite" presStyleCnt="0"/>
      <dgm:spPr/>
    </dgm:pt>
    <dgm:pt modelId="{45306669-BCB3-4464-AC1E-B02B4CDA3305}" type="pres">
      <dgm:prSet presAssocID="{BA53334C-DA15-478B-935C-B65306D5259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50F18F-ECC1-4F38-91E9-80699E4DA02B}" type="pres">
      <dgm:prSet presAssocID="{BA53334C-DA15-478B-935C-B65306D5259E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A479D1-3F1C-4EF2-B4FE-DC2FAE381C51}" type="presOf" srcId="{FB853C99-5EE0-4446-A126-E9DBA48F9C26}" destId="{C9224F37-4C43-4FE0-A060-84696C2449E5}" srcOrd="0" destOrd="2" presId="urn:microsoft.com/office/officeart/2005/8/layout/hList1"/>
    <dgm:cxn modelId="{7402193D-7259-42D5-B476-B25F5A9C3950}" srcId="{C70DE8E6-42E2-4788-AD2E-7677E40770B4}" destId="{044614C2-8EA7-437D-9EA6-8DFF3B9BC8B0}" srcOrd="2" destOrd="0" parTransId="{CD730ED3-3303-4B71-8597-9B02D5A004CE}" sibTransId="{C449452D-F9F3-46E6-B63F-A91B8D6BDBF1}"/>
    <dgm:cxn modelId="{4A80D8B1-C150-4E03-8340-26EA70E08570}" type="presOf" srcId="{B2AB4922-A2F3-4BD6-A9EA-AD3E7B45FC5E}" destId="{821CE27E-0C24-4759-8706-66BD8B2D7D69}" srcOrd="0" destOrd="0" presId="urn:microsoft.com/office/officeart/2005/8/layout/hList1"/>
    <dgm:cxn modelId="{3556CD6D-7C23-4240-A2B1-32DAB1CE32C6}" srcId="{C980B8F9-4832-4A51-B03E-AFCF14F382B8}" destId="{2B962E73-97EA-4A8F-A16F-D73562A8BDB6}" srcOrd="1" destOrd="0" parTransId="{6D34DF4C-A5FB-4C78-BBF2-9055A4E10033}" sibTransId="{C6D89B89-680E-4D81-A4CD-BEA0D69420D7}"/>
    <dgm:cxn modelId="{04F6306F-334D-4081-B8A0-7BAA2543F6A5}" type="presOf" srcId="{6249BA73-1D9D-435A-8FB6-808841EE9A7F}" destId="{C9224F37-4C43-4FE0-A060-84696C2449E5}" srcOrd="0" destOrd="0" presId="urn:microsoft.com/office/officeart/2005/8/layout/hList1"/>
    <dgm:cxn modelId="{342D6017-70B9-4B2A-BBEC-BF185ED41E64}" type="presOf" srcId="{B302B82C-138B-479E-8B06-74DC2E382ABA}" destId="{C9224F37-4C43-4FE0-A060-84696C2449E5}" srcOrd="0" destOrd="4" presId="urn:microsoft.com/office/officeart/2005/8/layout/hList1"/>
    <dgm:cxn modelId="{3ADE5F7A-02CD-4351-8CE9-CEA4BA7FC67D}" srcId="{CF847928-F514-4599-9CB4-34BE2E756350}" destId="{89A335BC-5143-4BF9-8C9F-98D48BB58EF7}" srcOrd="2" destOrd="0" parTransId="{FC0F92AB-23EF-454D-A9AF-F1B74113FD33}" sibTransId="{43AD93DC-236F-4792-A446-E661B1182870}"/>
    <dgm:cxn modelId="{A8F7EA16-6E04-48B0-A4AB-8C8415526201}" srcId="{BA53334C-DA15-478B-935C-B65306D5259E}" destId="{91A513C5-D729-4836-ADA7-C36AF271F7AE}" srcOrd="1" destOrd="0" parTransId="{1AE71187-A62E-4DAD-9E5D-862D14EB7042}" sibTransId="{E7558EC8-0552-4241-9C70-DAE55A889336}"/>
    <dgm:cxn modelId="{5AA7D8F0-2F0C-450D-8FA9-11B84D3172E7}" srcId="{957C3ABD-95BC-4B1D-A6AD-73804DE51072}" destId="{5C43CA96-F1A1-4746-82DA-7AF43FEC3659}" srcOrd="1" destOrd="0" parTransId="{2A42DE4C-F728-4268-9D31-64C44CBD4A65}" sibTransId="{069C22FB-47BF-4A2F-8DDB-2D640D232C4C}"/>
    <dgm:cxn modelId="{09A20705-7F06-45C1-AC07-CDA0D3B930A0}" srcId="{044614C2-8EA7-437D-9EA6-8DFF3B9BC8B0}" destId="{B5640483-982F-41CE-85BB-FE1A3119A20A}" srcOrd="3" destOrd="0" parTransId="{5F50A568-E86A-41E6-9EB4-B5AF3E988BC4}" sibTransId="{A337D35C-FB3A-46B5-BC88-0E4680D4EA05}"/>
    <dgm:cxn modelId="{57CAABE9-61E0-466F-9373-22B936376268}" srcId="{C70DE8E6-42E2-4788-AD2E-7677E40770B4}" destId="{BA53334C-DA15-478B-935C-B65306D5259E}" srcOrd="4" destOrd="0" parTransId="{D18C2909-6B4A-4B98-8ECD-E614DBADBCA7}" sibTransId="{D6D766DA-D7CF-4C9E-939A-9DD4D5512111}"/>
    <dgm:cxn modelId="{68D2EE6D-6BDC-4E66-AF02-FDD338288444}" type="presOf" srcId="{89A335BC-5143-4BF9-8C9F-98D48BB58EF7}" destId="{BBF33929-9FD3-421B-9C57-9D0D8B7E6B29}" srcOrd="0" destOrd="2" presId="urn:microsoft.com/office/officeart/2005/8/layout/hList1"/>
    <dgm:cxn modelId="{A1CB6629-6DBE-4980-937D-77F3FF7490D3}" type="presOf" srcId="{68478746-A699-45C5-8CD0-9141A8C15F10}" destId="{BBF33929-9FD3-421B-9C57-9D0D8B7E6B29}" srcOrd="0" destOrd="1" presId="urn:microsoft.com/office/officeart/2005/8/layout/hList1"/>
    <dgm:cxn modelId="{3BFCFD1B-9472-4D23-B04C-931CF5EB663B}" type="presOf" srcId="{B5640483-982F-41CE-85BB-FE1A3119A20A}" destId="{C9224F37-4C43-4FE0-A060-84696C2449E5}" srcOrd="0" destOrd="3" presId="urn:microsoft.com/office/officeart/2005/8/layout/hList1"/>
    <dgm:cxn modelId="{3FE3EEB0-0CBF-4F72-B985-E908DC187BE5}" srcId="{C70DE8E6-42E2-4788-AD2E-7677E40770B4}" destId="{C980B8F9-4832-4A51-B03E-AFCF14F382B8}" srcOrd="0" destOrd="0" parTransId="{8901A5E5-AFF1-4D5B-97DC-15C0EF0914A3}" sibTransId="{D2AF0461-4029-41BC-90BE-749C55F60608}"/>
    <dgm:cxn modelId="{9D9EE573-C4BE-41A4-AA91-CDD4F34C1DEE}" srcId="{C70DE8E6-42E2-4788-AD2E-7677E40770B4}" destId="{957C3ABD-95BC-4B1D-A6AD-73804DE51072}" srcOrd="3" destOrd="0" parTransId="{C2DA1096-81A5-4BAC-BF02-24EF90D6441B}" sibTransId="{93C5CF2C-D4B0-4FC1-A6CB-41C0454E31D6}"/>
    <dgm:cxn modelId="{D1852F22-DAB1-4177-9B16-B36F65FE6E94}" srcId="{C980B8F9-4832-4A51-B03E-AFCF14F382B8}" destId="{5320BADA-AF4C-4748-A1F4-964063577968}" srcOrd="4" destOrd="0" parTransId="{02A15F1F-E913-441B-946F-EFF1AF607B48}" sibTransId="{D7FF4D76-8361-4961-B532-C6AE2064A3EF}"/>
    <dgm:cxn modelId="{513CC899-AB62-4230-825E-400441B73D1D}" srcId="{C980B8F9-4832-4A51-B03E-AFCF14F382B8}" destId="{0034B6B9-93AD-4B5C-8AC8-667FDEBEFABD}" srcOrd="3" destOrd="0" parTransId="{DEAF87D4-BC8E-40CC-8C84-C638E8B4FF3C}" sibTransId="{264BC9A9-002C-4B91-8BA5-8E99DACFE8F7}"/>
    <dgm:cxn modelId="{182364F8-B103-4C6A-8720-4CB4674170C7}" srcId="{044614C2-8EA7-437D-9EA6-8DFF3B9BC8B0}" destId="{B302B82C-138B-479E-8B06-74DC2E382ABA}" srcOrd="4" destOrd="0" parTransId="{B9DFE492-F740-4EA6-BC52-2011654C53BF}" sibTransId="{A3059364-7C7E-4714-B0BE-5CC14B4B6346}"/>
    <dgm:cxn modelId="{083B9999-C6A3-4590-B6BB-7E2269932D96}" srcId="{044614C2-8EA7-437D-9EA6-8DFF3B9BC8B0}" destId="{6249BA73-1D9D-435A-8FB6-808841EE9A7F}" srcOrd="0" destOrd="0" parTransId="{125F6600-0964-4BBD-88DF-BAE9656BEC00}" sibTransId="{B486AE97-4A66-4B6C-AA2E-2A053C0D5DF7}"/>
    <dgm:cxn modelId="{5B1F498C-A11C-4F59-9E2D-2A242B7AD2D2}" type="presOf" srcId="{957C3ABD-95BC-4B1D-A6AD-73804DE51072}" destId="{7EB10FA1-703F-48F3-B248-70CFA83D9F04}" srcOrd="0" destOrd="0" presId="urn:microsoft.com/office/officeart/2005/8/layout/hList1"/>
    <dgm:cxn modelId="{D08C3070-F763-45E4-90B6-188C61A41496}" srcId="{044614C2-8EA7-437D-9EA6-8DFF3B9BC8B0}" destId="{1A78F1B1-C545-4213-ABA2-176987164A95}" srcOrd="1" destOrd="0" parTransId="{39D758C7-E6B8-43D6-86E1-F2F70D894E08}" sibTransId="{CF87A247-11FC-4590-87AE-528A6901D609}"/>
    <dgm:cxn modelId="{7BE86A3D-E0DF-4473-B3C1-2F7C31AF0F79}" type="presOf" srcId="{0034B6B9-93AD-4B5C-8AC8-667FDEBEFABD}" destId="{821CE27E-0C24-4759-8706-66BD8B2D7D69}" srcOrd="0" destOrd="3" presId="urn:microsoft.com/office/officeart/2005/8/layout/hList1"/>
    <dgm:cxn modelId="{9B03E749-4477-4D4F-9B1D-51D27B8DD213}" type="presOf" srcId="{5C43CA96-F1A1-4746-82DA-7AF43FEC3659}" destId="{DD1E6769-4F4B-400C-B6D0-06771A58CC0C}" srcOrd="0" destOrd="1" presId="urn:microsoft.com/office/officeart/2005/8/layout/hList1"/>
    <dgm:cxn modelId="{DB59ABE4-0AA0-41FC-AA6D-1EE2925AC54A}" srcId="{C70DE8E6-42E2-4788-AD2E-7677E40770B4}" destId="{CF847928-F514-4599-9CB4-34BE2E756350}" srcOrd="1" destOrd="0" parTransId="{F9464722-77F6-4002-8147-85B2F2629BE8}" sibTransId="{1E5C465D-74F5-4647-AD63-D2B66B59080C}"/>
    <dgm:cxn modelId="{354CF2C7-834D-4866-B4AB-CDD983653C9F}" type="presOf" srcId="{BA53334C-DA15-478B-935C-B65306D5259E}" destId="{45306669-BCB3-4464-AC1E-B02B4CDA3305}" srcOrd="0" destOrd="0" presId="urn:microsoft.com/office/officeart/2005/8/layout/hList1"/>
    <dgm:cxn modelId="{47ECD0E0-854E-4AC9-94E9-9C87A470615C}" srcId="{C980B8F9-4832-4A51-B03E-AFCF14F382B8}" destId="{15E8EB6A-EA68-4819-B35F-4E4B5424B40F}" srcOrd="5" destOrd="0" parTransId="{BF60C1E4-D7E1-40E6-BC4D-EAAE15524888}" sibTransId="{E56B2D9A-C1E4-4349-A0F2-AF88DB6946E8}"/>
    <dgm:cxn modelId="{C3195E2B-515B-455D-97CF-FDA7795F18F5}" type="presOf" srcId="{1A78F1B1-C545-4213-ABA2-176987164A95}" destId="{C9224F37-4C43-4FE0-A060-84696C2449E5}" srcOrd="0" destOrd="1" presId="urn:microsoft.com/office/officeart/2005/8/layout/hList1"/>
    <dgm:cxn modelId="{A04DD69E-1CC0-45EC-97FC-0EB01A843384}" srcId="{957C3ABD-95BC-4B1D-A6AD-73804DE51072}" destId="{57A142F5-6448-49A2-B46D-A6D01066DFDA}" srcOrd="2" destOrd="0" parTransId="{2E180EBE-6CB2-45E7-B73D-B1EFE90B541B}" sibTransId="{280F8F9F-D090-4D5D-8060-1DBED81063A8}"/>
    <dgm:cxn modelId="{EF4AD8B6-0729-470F-B2DE-674621519942}" type="presOf" srcId="{57A142F5-6448-49A2-B46D-A6D01066DFDA}" destId="{DD1E6769-4F4B-400C-B6D0-06771A58CC0C}" srcOrd="0" destOrd="2" presId="urn:microsoft.com/office/officeart/2005/8/layout/hList1"/>
    <dgm:cxn modelId="{254ED42B-0A58-47E9-B73B-7EADC858C057}" type="presOf" srcId="{C980B8F9-4832-4A51-B03E-AFCF14F382B8}" destId="{F4EBD499-C9E0-4ED9-85AB-C1E8F9CD1912}" srcOrd="0" destOrd="0" presId="urn:microsoft.com/office/officeart/2005/8/layout/hList1"/>
    <dgm:cxn modelId="{96E15E59-E95F-4F20-BE36-5BE4CDC0CCA2}" type="presOf" srcId="{2B962E73-97EA-4A8F-A16F-D73562A8BDB6}" destId="{821CE27E-0C24-4759-8706-66BD8B2D7D69}" srcOrd="0" destOrd="1" presId="urn:microsoft.com/office/officeart/2005/8/layout/hList1"/>
    <dgm:cxn modelId="{0D32FC15-A20E-4B62-B903-A8A00ADE2DC6}" srcId="{C980B8F9-4832-4A51-B03E-AFCF14F382B8}" destId="{B2AB4922-A2F3-4BD6-A9EA-AD3E7B45FC5E}" srcOrd="0" destOrd="0" parTransId="{9508A772-B5EA-46BF-B1FA-7ACCD1C934AB}" sibTransId="{F190342A-7AD5-4184-AED8-7F5AAE2B7100}"/>
    <dgm:cxn modelId="{DE1FE4CC-B4A0-491E-ABA1-779B9ECAFF67}" type="presOf" srcId="{91A513C5-D729-4836-ADA7-C36AF271F7AE}" destId="{D450F18F-ECC1-4F38-91E9-80699E4DA02B}" srcOrd="0" destOrd="1" presId="urn:microsoft.com/office/officeart/2005/8/layout/hList1"/>
    <dgm:cxn modelId="{0F1835E6-FF22-431D-8854-4C1946A8AFDA}" type="presOf" srcId="{E1A039F5-4014-41F8-9132-ADCB1C0831D9}" destId="{DD1E6769-4F4B-400C-B6D0-06771A58CC0C}" srcOrd="0" destOrd="0" presId="urn:microsoft.com/office/officeart/2005/8/layout/hList1"/>
    <dgm:cxn modelId="{D6B76154-A473-41AE-AF27-CB460F152F13}" type="presOf" srcId="{BB6176DD-6C7B-4162-8CE8-7D2392460A60}" destId="{821CE27E-0C24-4759-8706-66BD8B2D7D69}" srcOrd="0" destOrd="2" presId="urn:microsoft.com/office/officeart/2005/8/layout/hList1"/>
    <dgm:cxn modelId="{062BB23D-2159-4E7C-B0B6-EFB8A6160614}" type="presOf" srcId="{CF847928-F514-4599-9CB4-34BE2E756350}" destId="{014C3DAA-345B-42E2-8058-88B828CE6244}" srcOrd="0" destOrd="0" presId="urn:microsoft.com/office/officeart/2005/8/layout/hList1"/>
    <dgm:cxn modelId="{C136A8F6-04A2-4302-A09F-7F42259595C5}" srcId="{C980B8F9-4832-4A51-B03E-AFCF14F382B8}" destId="{BB6176DD-6C7B-4162-8CE8-7D2392460A60}" srcOrd="2" destOrd="0" parTransId="{E098861C-9C0F-444D-9000-B156ED788BBD}" sibTransId="{C065E5E7-6F25-471D-9980-29E6E01B4F9C}"/>
    <dgm:cxn modelId="{21FB2DB2-E198-4FA6-86AD-B004EFAE3656}" srcId="{BA53334C-DA15-478B-935C-B65306D5259E}" destId="{1499BCEC-FE89-4B18-9681-AB4A77B924B3}" srcOrd="0" destOrd="0" parTransId="{E542CF36-141D-4E8C-998C-0A7576804BBD}" sibTransId="{AC91F9B2-5FBE-4CF6-9250-C21BC69E080D}"/>
    <dgm:cxn modelId="{31DE4768-35AA-4B18-BC75-D64E47A6919F}" type="presOf" srcId="{C70DE8E6-42E2-4788-AD2E-7677E40770B4}" destId="{1A0EEDCE-4E59-4020-A48F-9C04F467E225}" srcOrd="0" destOrd="0" presId="urn:microsoft.com/office/officeart/2005/8/layout/hList1"/>
    <dgm:cxn modelId="{D386DA2F-6EFC-42B4-8459-2F015AB8724B}" type="presOf" srcId="{044614C2-8EA7-437D-9EA6-8DFF3B9BC8B0}" destId="{94A62EF0-E00D-43EF-B67B-F4C5FF0C1DEE}" srcOrd="0" destOrd="0" presId="urn:microsoft.com/office/officeart/2005/8/layout/hList1"/>
    <dgm:cxn modelId="{8B11FAFC-EFC1-49D4-9DC4-C9AF8F5B882B}" srcId="{CF847928-F514-4599-9CB4-34BE2E756350}" destId="{F8CC30F7-7CA6-44D2-A135-3430C5F008F3}" srcOrd="0" destOrd="0" parTransId="{5B6F27E0-0E81-4E7C-80E6-7059975F0A56}" sibTransId="{AEF87B9A-3E7B-42DF-B7A3-698119BEBCC2}"/>
    <dgm:cxn modelId="{69329E2F-3BBD-4CFE-BBFA-2145DFF4777D}" type="presOf" srcId="{5320BADA-AF4C-4748-A1F4-964063577968}" destId="{821CE27E-0C24-4759-8706-66BD8B2D7D69}" srcOrd="0" destOrd="4" presId="urn:microsoft.com/office/officeart/2005/8/layout/hList1"/>
    <dgm:cxn modelId="{A8ECD828-B224-4D9D-8B87-58B674E3F268}" srcId="{CF847928-F514-4599-9CB4-34BE2E756350}" destId="{68478746-A699-45C5-8CD0-9141A8C15F10}" srcOrd="1" destOrd="0" parTransId="{364432EC-AD1F-48FD-9C7D-DF68003218FA}" sibTransId="{E3E74309-F8E7-4F7F-96A4-CDCC005EA0A5}"/>
    <dgm:cxn modelId="{DA14FDF2-ED71-4CF8-9999-C7274E619786}" srcId="{957C3ABD-95BC-4B1D-A6AD-73804DE51072}" destId="{E1A039F5-4014-41F8-9132-ADCB1C0831D9}" srcOrd="0" destOrd="0" parTransId="{0DA4926F-D4D6-461E-878F-2546BBE14D36}" sibTransId="{CF5E6374-BB55-4C09-AB50-E63ECD5A5606}"/>
    <dgm:cxn modelId="{18BDED14-009F-4B85-9A77-DCF501C620BB}" type="presOf" srcId="{F8CC30F7-7CA6-44D2-A135-3430C5F008F3}" destId="{BBF33929-9FD3-421B-9C57-9D0D8B7E6B29}" srcOrd="0" destOrd="0" presId="urn:microsoft.com/office/officeart/2005/8/layout/hList1"/>
    <dgm:cxn modelId="{1C2BBB79-E6F4-419A-81BD-7BE916DAD7AA}" srcId="{044614C2-8EA7-437D-9EA6-8DFF3B9BC8B0}" destId="{FB853C99-5EE0-4446-A126-E9DBA48F9C26}" srcOrd="2" destOrd="0" parTransId="{82868E24-A047-4DC2-A855-2C6C2AB1D014}" sibTransId="{B5B805CD-6899-4560-B5E8-80EB9AA132B8}"/>
    <dgm:cxn modelId="{9AC1BA59-56C9-48E4-AA5C-B1DC9DEE56CE}" type="presOf" srcId="{1499BCEC-FE89-4B18-9681-AB4A77B924B3}" destId="{D450F18F-ECC1-4F38-91E9-80699E4DA02B}" srcOrd="0" destOrd="0" presId="urn:microsoft.com/office/officeart/2005/8/layout/hList1"/>
    <dgm:cxn modelId="{9D5A8960-CB1E-47EB-A312-7DCC7AD6E721}" type="presOf" srcId="{15E8EB6A-EA68-4819-B35F-4E4B5424B40F}" destId="{821CE27E-0C24-4759-8706-66BD8B2D7D69}" srcOrd="0" destOrd="5" presId="urn:microsoft.com/office/officeart/2005/8/layout/hList1"/>
    <dgm:cxn modelId="{DCB19057-0CBD-43B4-A834-08976BF5F334}" type="presParOf" srcId="{1A0EEDCE-4E59-4020-A48F-9C04F467E225}" destId="{B20FB6B4-D9E1-4413-BC48-E3FCF032725E}" srcOrd="0" destOrd="0" presId="urn:microsoft.com/office/officeart/2005/8/layout/hList1"/>
    <dgm:cxn modelId="{A6F53302-2D84-4BAC-8B54-F679773697FC}" type="presParOf" srcId="{B20FB6B4-D9E1-4413-BC48-E3FCF032725E}" destId="{F4EBD499-C9E0-4ED9-85AB-C1E8F9CD1912}" srcOrd="0" destOrd="0" presId="urn:microsoft.com/office/officeart/2005/8/layout/hList1"/>
    <dgm:cxn modelId="{41149471-6024-4D78-909D-92F2EE13A596}" type="presParOf" srcId="{B20FB6B4-D9E1-4413-BC48-E3FCF032725E}" destId="{821CE27E-0C24-4759-8706-66BD8B2D7D69}" srcOrd="1" destOrd="0" presId="urn:microsoft.com/office/officeart/2005/8/layout/hList1"/>
    <dgm:cxn modelId="{80233172-7690-43F9-8CA7-2DC69101AFAE}" type="presParOf" srcId="{1A0EEDCE-4E59-4020-A48F-9C04F467E225}" destId="{E2CE3543-D311-4E4B-9CBA-3FAF2895C7C6}" srcOrd="1" destOrd="0" presId="urn:microsoft.com/office/officeart/2005/8/layout/hList1"/>
    <dgm:cxn modelId="{1A1A9AEB-2DF3-4EE0-B34C-291698D79778}" type="presParOf" srcId="{1A0EEDCE-4E59-4020-A48F-9C04F467E225}" destId="{26F4FA39-42F8-4F4F-895F-38BFD4E2BF82}" srcOrd="2" destOrd="0" presId="urn:microsoft.com/office/officeart/2005/8/layout/hList1"/>
    <dgm:cxn modelId="{A22EA8EB-E20A-44DB-ACA3-D3A95C6ACD62}" type="presParOf" srcId="{26F4FA39-42F8-4F4F-895F-38BFD4E2BF82}" destId="{014C3DAA-345B-42E2-8058-88B828CE6244}" srcOrd="0" destOrd="0" presId="urn:microsoft.com/office/officeart/2005/8/layout/hList1"/>
    <dgm:cxn modelId="{487915E6-69E1-4B2C-8322-1F849A9CBA05}" type="presParOf" srcId="{26F4FA39-42F8-4F4F-895F-38BFD4E2BF82}" destId="{BBF33929-9FD3-421B-9C57-9D0D8B7E6B29}" srcOrd="1" destOrd="0" presId="urn:microsoft.com/office/officeart/2005/8/layout/hList1"/>
    <dgm:cxn modelId="{7458E4F0-76B0-4C5C-9CEF-8B7DE4CE67A8}" type="presParOf" srcId="{1A0EEDCE-4E59-4020-A48F-9C04F467E225}" destId="{CBA408B1-1D7F-47ED-B6FF-2D0A3441CD4E}" srcOrd="3" destOrd="0" presId="urn:microsoft.com/office/officeart/2005/8/layout/hList1"/>
    <dgm:cxn modelId="{C5C608FF-BF78-4D62-8D3B-4DCACEBCFB33}" type="presParOf" srcId="{1A0EEDCE-4E59-4020-A48F-9C04F467E225}" destId="{E803ED15-E450-41F3-9085-6ADED80FE65B}" srcOrd="4" destOrd="0" presId="urn:microsoft.com/office/officeart/2005/8/layout/hList1"/>
    <dgm:cxn modelId="{1F4EA18C-740A-4B9F-A290-83E1D1454083}" type="presParOf" srcId="{E803ED15-E450-41F3-9085-6ADED80FE65B}" destId="{94A62EF0-E00D-43EF-B67B-F4C5FF0C1DEE}" srcOrd="0" destOrd="0" presId="urn:microsoft.com/office/officeart/2005/8/layout/hList1"/>
    <dgm:cxn modelId="{5FFFF53A-6727-44D3-9B11-3B3BDBD36752}" type="presParOf" srcId="{E803ED15-E450-41F3-9085-6ADED80FE65B}" destId="{C9224F37-4C43-4FE0-A060-84696C2449E5}" srcOrd="1" destOrd="0" presId="urn:microsoft.com/office/officeart/2005/8/layout/hList1"/>
    <dgm:cxn modelId="{57AC68D3-8988-4DBA-A7C9-ADCDDD61BA88}" type="presParOf" srcId="{1A0EEDCE-4E59-4020-A48F-9C04F467E225}" destId="{A18CC79D-CB3A-40D1-8DCB-ADA683927376}" srcOrd="5" destOrd="0" presId="urn:microsoft.com/office/officeart/2005/8/layout/hList1"/>
    <dgm:cxn modelId="{A579CEE6-D927-4416-ABF1-1BC89583BE3B}" type="presParOf" srcId="{1A0EEDCE-4E59-4020-A48F-9C04F467E225}" destId="{92B779AB-0A64-4104-9C9D-A087C2A8D01D}" srcOrd="6" destOrd="0" presId="urn:microsoft.com/office/officeart/2005/8/layout/hList1"/>
    <dgm:cxn modelId="{55F3932E-DF84-489B-A21D-0C3B9703D898}" type="presParOf" srcId="{92B779AB-0A64-4104-9C9D-A087C2A8D01D}" destId="{7EB10FA1-703F-48F3-B248-70CFA83D9F04}" srcOrd="0" destOrd="0" presId="urn:microsoft.com/office/officeart/2005/8/layout/hList1"/>
    <dgm:cxn modelId="{FF035D71-D218-4646-81E0-861E7040A165}" type="presParOf" srcId="{92B779AB-0A64-4104-9C9D-A087C2A8D01D}" destId="{DD1E6769-4F4B-400C-B6D0-06771A58CC0C}" srcOrd="1" destOrd="0" presId="urn:microsoft.com/office/officeart/2005/8/layout/hList1"/>
    <dgm:cxn modelId="{F8BD0B35-80B8-40E1-B00D-CFDA5F4E5B5A}" type="presParOf" srcId="{1A0EEDCE-4E59-4020-A48F-9C04F467E225}" destId="{2D35C879-7788-4CB7-A137-E5F3EA0E8571}" srcOrd="7" destOrd="0" presId="urn:microsoft.com/office/officeart/2005/8/layout/hList1"/>
    <dgm:cxn modelId="{9D1D6F30-ED23-48A4-8CE9-C34D823239B6}" type="presParOf" srcId="{1A0EEDCE-4E59-4020-A48F-9C04F467E225}" destId="{780628FD-FF98-4AD9-B743-2D7E58CFBB83}" srcOrd="8" destOrd="0" presId="urn:microsoft.com/office/officeart/2005/8/layout/hList1"/>
    <dgm:cxn modelId="{67A74BC5-D7D8-42C1-B74D-70EA1CDE136F}" type="presParOf" srcId="{780628FD-FF98-4AD9-B743-2D7E58CFBB83}" destId="{45306669-BCB3-4464-AC1E-B02B4CDA3305}" srcOrd="0" destOrd="0" presId="urn:microsoft.com/office/officeart/2005/8/layout/hList1"/>
    <dgm:cxn modelId="{7F7FFA77-5B34-4536-95F4-207E19C58816}" type="presParOf" srcId="{780628FD-FF98-4AD9-B743-2D7E58CFBB83}" destId="{D450F18F-ECC1-4F38-91E9-80699E4DA0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DE8E6-42E2-4788-AD2E-7677E40770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80B8F9-4832-4A51-B03E-AFCF14F382B8}">
      <dgm:prSet phldrT="[Texto]"/>
      <dgm:spPr/>
      <dgm:t>
        <a:bodyPr/>
        <a:lstStyle/>
        <a:p>
          <a:r>
            <a:rPr lang="es-ES" dirty="0" smtClean="0"/>
            <a:t>PPL</a:t>
          </a:r>
          <a:endParaRPr lang="es-ES" dirty="0"/>
        </a:p>
      </dgm:t>
    </dgm:pt>
    <dgm:pt modelId="{8901A5E5-AFF1-4D5B-97DC-15C0EF0914A3}" type="parTrans" cxnId="{3FE3EEB0-0CBF-4F72-B985-E908DC187BE5}">
      <dgm:prSet/>
      <dgm:spPr/>
      <dgm:t>
        <a:bodyPr/>
        <a:lstStyle/>
        <a:p>
          <a:endParaRPr lang="es-ES"/>
        </a:p>
      </dgm:t>
    </dgm:pt>
    <dgm:pt modelId="{D2AF0461-4029-41BC-90BE-749C55F60608}" type="sibTrans" cxnId="{3FE3EEB0-0CBF-4F72-B985-E908DC187BE5}">
      <dgm:prSet/>
      <dgm:spPr/>
      <dgm:t>
        <a:bodyPr/>
        <a:lstStyle/>
        <a:p>
          <a:endParaRPr lang="es-ES"/>
        </a:p>
      </dgm:t>
    </dgm:pt>
    <dgm:pt modelId="{B2AB4922-A2F3-4BD6-A9EA-AD3E7B45FC5E}">
      <dgm:prSet phldrT="[Texto]" custT="1"/>
      <dgm:spPr/>
      <dgm:t>
        <a:bodyPr/>
        <a:lstStyle/>
        <a:p>
          <a:r>
            <a:rPr lang="es-ES" sz="1600" dirty="0" smtClean="0"/>
            <a:t>Hacinamiento y sobrepoblación de </a:t>
          </a:r>
          <a:r>
            <a:rPr lang="es-ES" sz="1600" dirty="0" err="1" smtClean="0"/>
            <a:t>carceles</a:t>
          </a:r>
          <a:endParaRPr lang="es-ES" sz="1600" dirty="0"/>
        </a:p>
      </dgm:t>
    </dgm:pt>
    <dgm:pt modelId="{9508A772-B5EA-46BF-B1FA-7ACCD1C934AB}" type="parTrans" cxnId="{0D32FC15-A20E-4B62-B903-A8A00ADE2DC6}">
      <dgm:prSet/>
      <dgm:spPr/>
      <dgm:t>
        <a:bodyPr/>
        <a:lstStyle/>
        <a:p>
          <a:endParaRPr lang="es-ES"/>
        </a:p>
      </dgm:t>
    </dgm:pt>
    <dgm:pt modelId="{F190342A-7AD5-4184-AED8-7F5AAE2B7100}" type="sibTrans" cxnId="{0D32FC15-A20E-4B62-B903-A8A00ADE2DC6}">
      <dgm:prSet/>
      <dgm:spPr/>
      <dgm:t>
        <a:bodyPr/>
        <a:lstStyle/>
        <a:p>
          <a:endParaRPr lang="es-ES"/>
        </a:p>
      </dgm:t>
    </dgm:pt>
    <dgm:pt modelId="{CF847928-F514-4599-9CB4-34BE2E756350}">
      <dgm:prSet phldrT="[Texto]"/>
      <dgm:spPr/>
      <dgm:t>
        <a:bodyPr/>
        <a:lstStyle/>
        <a:p>
          <a:r>
            <a:rPr lang="es-ES" dirty="0" smtClean="0"/>
            <a:t>PV</a:t>
          </a:r>
          <a:endParaRPr lang="es-ES" dirty="0"/>
        </a:p>
      </dgm:t>
    </dgm:pt>
    <dgm:pt modelId="{F9464722-77F6-4002-8147-85B2F2629BE8}" type="parTrans" cxnId="{DB59ABE4-0AA0-41FC-AA6D-1EE2925AC54A}">
      <dgm:prSet/>
      <dgm:spPr/>
      <dgm:t>
        <a:bodyPr/>
        <a:lstStyle/>
        <a:p>
          <a:endParaRPr lang="es-ES"/>
        </a:p>
      </dgm:t>
    </dgm:pt>
    <dgm:pt modelId="{1E5C465D-74F5-4647-AD63-D2B66B59080C}" type="sibTrans" cxnId="{DB59ABE4-0AA0-41FC-AA6D-1EE2925AC54A}">
      <dgm:prSet/>
      <dgm:spPr/>
      <dgm:t>
        <a:bodyPr/>
        <a:lstStyle/>
        <a:p>
          <a:endParaRPr lang="es-ES"/>
        </a:p>
      </dgm:t>
    </dgm:pt>
    <dgm:pt modelId="{EE63BCDC-0DF8-4F9E-BBBF-50C217F292BF}">
      <dgm:prSet phldrT="[Texto]" custT="1"/>
      <dgm:spPr/>
      <dgm:t>
        <a:bodyPr/>
        <a:lstStyle/>
        <a:p>
          <a:r>
            <a:rPr lang="es-ES" sz="1600" dirty="0" smtClean="0"/>
            <a:t>Acciones solidas entre el PNT y PNS</a:t>
          </a:r>
          <a:endParaRPr lang="es-ES" sz="1600" dirty="0"/>
        </a:p>
      </dgm:t>
    </dgm:pt>
    <dgm:pt modelId="{CF2D92E5-EECB-4409-8AD4-77CB93E15790}" type="parTrans" cxnId="{14876153-EAAD-483E-A67F-9086035E9AD9}">
      <dgm:prSet/>
      <dgm:spPr/>
      <dgm:t>
        <a:bodyPr/>
        <a:lstStyle/>
        <a:p>
          <a:endParaRPr lang="es-ES"/>
        </a:p>
      </dgm:t>
    </dgm:pt>
    <dgm:pt modelId="{F0DBEBF6-1E66-458A-BC61-B361136F543C}" type="sibTrans" cxnId="{14876153-EAAD-483E-A67F-9086035E9AD9}">
      <dgm:prSet/>
      <dgm:spPr/>
      <dgm:t>
        <a:bodyPr/>
        <a:lstStyle/>
        <a:p>
          <a:endParaRPr lang="es-ES"/>
        </a:p>
      </dgm:t>
    </dgm:pt>
    <dgm:pt modelId="{044614C2-8EA7-437D-9EA6-8DFF3B9BC8B0}">
      <dgm:prSet phldrT="[Texto]"/>
      <dgm:spPr/>
      <dgm:t>
        <a:bodyPr/>
        <a:lstStyle/>
        <a:p>
          <a:r>
            <a:rPr lang="es-ES" dirty="0" smtClean="0"/>
            <a:t>COMORBILIDAD </a:t>
          </a:r>
          <a:endParaRPr lang="es-ES" dirty="0"/>
        </a:p>
      </dgm:t>
    </dgm:pt>
    <dgm:pt modelId="{CD730ED3-3303-4B71-8597-9B02D5A004CE}" type="parTrans" cxnId="{7402193D-7259-42D5-B476-B25F5A9C3950}">
      <dgm:prSet/>
      <dgm:spPr/>
      <dgm:t>
        <a:bodyPr/>
        <a:lstStyle/>
        <a:p>
          <a:endParaRPr lang="es-ES"/>
        </a:p>
      </dgm:t>
    </dgm:pt>
    <dgm:pt modelId="{C449452D-F9F3-46E6-B63F-A91B8D6BDBF1}" type="sibTrans" cxnId="{7402193D-7259-42D5-B476-B25F5A9C3950}">
      <dgm:prSet/>
      <dgm:spPr/>
      <dgm:t>
        <a:bodyPr/>
        <a:lstStyle/>
        <a:p>
          <a:endParaRPr lang="es-ES"/>
        </a:p>
      </dgm:t>
    </dgm:pt>
    <dgm:pt modelId="{6249BA73-1D9D-435A-8FB6-808841EE9A7F}">
      <dgm:prSet phldrT="[Texto]" custT="1"/>
      <dgm:spPr/>
      <dgm:t>
        <a:bodyPr/>
        <a:lstStyle/>
        <a:p>
          <a:r>
            <a:rPr lang="es-ES" sz="1600" dirty="0" smtClean="0"/>
            <a:t>32% (24/75) de los casos de TB-MDR son personas con DM</a:t>
          </a:r>
          <a:endParaRPr lang="es-ES" sz="2000" dirty="0"/>
        </a:p>
      </dgm:t>
    </dgm:pt>
    <dgm:pt modelId="{125F6600-0964-4BBD-88DF-BAE9656BEC00}" type="parTrans" cxnId="{083B9999-C6A3-4590-B6BB-7E2269932D96}">
      <dgm:prSet/>
      <dgm:spPr/>
      <dgm:t>
        <a:bodyPr/>
        <a:lstStyle/>
        <a:p>
          <a:endParaRPr lang="es-ES"/>
        </a:p>
      </dgm:t>
    </dgm:pt>
    <dgm:pt modelId="{B486AE97-4A66-4B6C-AA2E-2A053C0D5DF7}" type="sibTrans" cxnId="{083B9999-C6A3-4590-B6BB-7E2269932D96}">
      <dgm:prSet/>
      <dgm:spPr/>
      <dgm:t>
        <a:bodyPr/>
        <a:lstStyle/>
        <a:p>
          <a:endParaRPr lang="es-ES"/>
        </a:p>
      </dgm:t>
    </dgm:pt>
    <dgm:pt modelId="{B302B82C-138B-479E-8B06-74DC2E382ABA}">
      <dgm:prSet/>
      <dgm:spPr/>
      <dgm:t>
        <a:bodyPr/>
        <a:lstStyle/>
        <a:p>
          <a:endParaRPr lang="es-ES" sz="2000" dirty="0"/>
        </a:p>
      </dgm:t>
    </dgm:pt>
    <dgm:pt modelId="{B9DFE492-F740-4EA6-BC52-2011654C53BF}" type="parTrans" cxnId="{182364F8-B103-4C6A-8720-4CB4674170C7}">
      <dgm:prSet/>
      <dgm:spPr/>
      <dgm:t>
        <a:bodyPr/>
        <a:lstStyle/>
        <a:p>
          <a:endParaRPr lang="es-ES"/>
        </a:p>
      </dgm:t>
    </dgm:pt>
    <dgm:pt modelId="{A3059364-7C7E-4714-B0BE-5CC14B4B6346}" type="sibTrans" cxnId="{182364F8-B103-4C6A-8720-4CB4674170C7}">
      <dgm:prSet/>
      <dgm:spPr/>
      <dgm:t>
        <a:bodyPr/>
        <a:lstStyle/>
        <a:p>
          <a:endParaRPr lang="es-ES"/>
        </a:p>
      </dgm:t>
    </dgm:pt>
    <dgm:pt modelId="{B596D6C8-EBD4-4F36-8FE6-B3A8B3E492A2}">
      <dgm:prSet custT="1"/>
      <dgm:spPr/>
      <dgm:t>
        <a:bodyPr/>
        <a:lstStyle/>
        <a:p>
          <a:r>
            <a:rPr lang="es-ES" sz="1600" dirty="0" smtClean="0"/>
            <a:t>Una adecuada coordinación con  Programa  Nacional de Enfermedades Crónicas. </a:t>
          </a:r>
          <a:endParaRPr lang="es-ES" sz="1600" dirty="0"/>
        </a:p>
      </dgm:t>
    </dgm:pt>
    <dgm:pt modelId="{CDE564D3-1785-4230-88E1-7EC05B43E67D}" type="parTrans" cxnId="{4F872611-C877-4B50-A244-7282A659FD34}">
      <dgm:prSet/>
      <dgm:spPr/>
      <dgm:t>
        <a:bodyPr/>
        <a:lstStyle/>
        <a:p>
          <a:endParaRPr lang="es-ES"/>
        </a:p>
      </dgm:t>
    </dgm:pt>
    <dgm:pt modelId="{488DD980-10A0-4440-9CE2-FC5555F3CB76}" type="sibTrans" cxnId="{4F872611-C877-4B50-A244-7282A659FD34}">
      <dgm:prSet/>
      <dgm:spPr/>
      <dgm:t>
        <a:bodyPr/>
        <a:lstStyle/>
        <a:p>
          <a:endParaRPr lang="es-ES"/>
        </a:p>
      </dgm:t>
    </dgm:pt>
    <dgm:pt modelId="{BA53334C-DA15-478B-935C-B65306D5259E}">
      <dgm:prSet/>
      <dgm:spPr/>
      <dgm:t>
        <a:bodyPr/>
        <a:lstStyle/>
        <a:p>
          <a:r>
            <a:rPr lang="es-ES" dirty="0" smtClean="0"/>
            <a:t>Migrantes</a:t>
          </a:r>
          <a:r>
            <a:rPr lang="es-ES" baseline="0" dirty="0" smtClean="0"/>
            <a:t> </a:t>
          </a:r>
          <a:endParaRPr lang="es-ES" dirty="0"/>
        </a:p>
      </dgm:t>
    </dgm:pt>
    <dgm:pt modelId="{D18C2909-6B4A-4B98-8ECD-E614DBADBCA7}" type="parTrans" cxnId="{57CAABE9-61E0-466F-9373-22B936376268}">
      <dgm:prSet/>
      <dgm:spPr/>
      <dgm:t>
        <a:bodyPr/>
        <a:lstStyle/>
        <a:p>
          <a:endParaRPr lang="es-ES"/>
        </a:p>
      </dgm:t>
    </dgm:pt>
    <dgm:pt modelId="{D6D766DA-D7CF-4C9E-939A-9DD4D5512111}" type="sibTrans" cxnId="{57CAABE9-61E0-466F-9373-22B936376268}">
      <dgm:prSet/>
      <dgm:spPr/>
      <dgm:t>
        <a:bodyPr/>
        <a:lstStyle/>
        <a:p>
          <a:endParaRPr lang="es-ES"/>
        </a:p>
      </dgm:t>
    </dgm:pt>
    <dgm:pt modelId="{1499BCEC-FE89-4B18-9681-AB4A77B924B3}">
      <dgm:prSet custT="1"/>
      <dgm:spPr/>
      <dgm:t>
        <a:bodyPr/>
        <a:lstStyle/>
        <a:p>
          <a:r>
            <a:rPr lang="es-ES" sz="1600" dirty="0" smtClean="0"/>
            <a:t>Búsqueda activa en lugares priorizados </a:t>
          </a:r>
          <a:endParaRPr lang="es-ES" sz="1600" dirty="0"/>
        </a:p>
      </dgm:t>
    </dgm:pt>
    <dgm:pt modelId="{E542CF36-141D-4E8C-998C-0A7576804BBD}" type="parTrans" cxnId="{21FB2DB2-E198-4FA6-86AD-B004EFAE3656}">
      <dgm:prSet/>
      <dgm:spPr/>
      <dgm:t>
        <a:bodyPr/>
        <a:lstStyle/>
        <a:p>
          <a:endParaRPr lang="es-ES"/>
        </a:p>
      </dgm:t>
    </dgm:pt>
    <dgm:pt modelId="{AC91F9B2-5FBE-4CF6-9250-C21BC69E080D}" type="sibTrans" cxnId="{21FB2DB2-E198-4FA6-86AD-B004EFAE3656}">
      <dgm:prSet/>
      <dgm:spPr/>
      <dgm:t>
        <a:bodyPr/>
        <a:lstStyle/>
        <a:p>
          <a:endParaRPr lang="es-ES"/>
        </a:p>
      </dgm:t>
    </dgm:pt>
    <dgm:pt modelId="{56D67B99-7FBA-482A-96F8-546950ACC659}">
      <dgm:prSet phldrT="[Texto]" custT="1"/>
      <dgm:spPr/>
      <dgm:t>
        <a:bodyPr/>
        <a:lstStyle/>
        <a:p>
          <a:r>
            <a:rPr lang="es-ES" sz="1600" dirty="0" smtClean="0"/>
            <a:t>Comité Nacional de Co-infección TB/VIH</a:t>
          </a:r>
          <a:endParaRPr lang="es-ES" sz="1600" dirty="0"/>
        </a:p>
      </dgm:t>
    </dgm:pt>
    <dgm:pt modelId="{43C9118B-B923-48AE-97C5-55629443DE90}" type="parTrans" cxnId="{048F8534-CE15-40A1-BE4A-0F65641D3403}">
      <dgm:prSet/>
      <dgm:spPr/>
      <dgm:t>
        <a:bodyPr/>
        <a:lstStyle/>
        <a:p>
          <a:endParaRPr lang="es-ES"/>
        </a:p>
      </dgm:t>
    </dgm:pt>
    <dgm:pt modelId="{5BAF6D16-AACB-441F-B746-E320A47D2345}" type="sibTrans" cxnId="{048F8534-CE15-40A1-BE4A-0F65641D3403}">
      <dgm:prSet/>
      <dgm:spPr/>
      <dgm:t>
        <a:bodyPr/>
        <a:lstStyle/>
        <a:p>
          <a:endParaRPr lang="es-ES"/>
        </a:p>
      </dgm:t>
    </dgm:pt>
    <dgm:pt modelId="{EC790119-4E46-406A-A4EF-039CADCE63C1}">
      <dgm:prSet phldrT="[Texto]" custT="1"/>
      <dgm:spPr/>
      <dgm:t>
        <a:bodyPr/>
        <a:lstStyle/>
        <a:p>
          <a:r>
            <a:rPr lang="it-IT" sz="1600" dirty="0" smtClean="0"/>
            <a:t>Terapia preventiva con isoniazida (TPI)</a:t>
          </a:r>
          <a:endParaRPr lang="es-ES" sz="1600" dirty="0"/>
        </a:p>
      </dgm:t>
    </dgm:pt>
    <dgm:pt modelId="{6753473F-FC1E-4386-8E14-650D9C977D14}" type="parTrans" cxnId="{2B3F401B-85FF-4648-94CC-4A42908EC6D8}">
      <dgm:prSet/>
      <dgm:spPr/>
      <dgm:t>
        <a:bodyPr/>
        <a:lstStyle/>
        <a:p>
          <a:endParaRPr lang="es-ES"/>
        </a:p>
      </dgm:t>
    </dgm:pt>
    <dgm:pt modelId="{F5CB5F14-92A3-4604-B9F0-13C092617A71}" type="sibTrans" cxnId="{2B3F401B-85FF-4648-94CC-4A42908EC6D8}">
      <dgm:prSet/>
      <dgm:spPr/>
      <dgm:t>
        <a:bodyPr/>
        <a:lstStyle/>
        <a:p>
          <a:endParaRPr lang="es-ES"/>
        </a:p>
      </dgm:t>
    </dgm:pt>
    <dgm:pt modelId="{C66A4635-1E0E-4906-8622-A648E08183A4}">
      <dgm:prSet phldrT="[Texto]" custT="1"/>
      <dgm:spPr/>
      <dgm:t>
        <a:bodyPr/>
        <a:lstStyle/>
        <a:p>
          <a:r>
            <a:rPr lang="es-ES" sz="1600" dirty="0" smtClean="0"/>
            <a:t>Funcionamiento de las Clínicas </a:t>
          </a:r>
          <a:endParaRPr lang="es-ES" sz="1600" dirty="0"/>
        </a:p>
      </dgm:t>
    </dgm:pt>
    <dgm:pt modelId="{48192325-8A37-4310-A4D9-DCAC3F513ABE}" type="parTrans" cxnId="{737D6A1B-F3BE-47CD-8661-DE122CAB8339}">
      <dgm:prSet/>
      <dgm:spPr/>
      <dgm:t>
        <a:bodyPr/>
        <a:lstStyle/>
        <a:p>
          <a:endParaRPr lang="es-ES"/>
        </a:p>
      </dgm:t>
    </dgm:pt>
    <dgm:pt modelId="{4C92422B-0882-4F3B-BBD9-399AB4EE1475}" type="sibTrans" cxnId="{737D6A1B-F3BE-47CD-8661-DE122CAB8339}">
      <dgm:prSet/>
      <dgm:spPr/>
      <dgm:t>
        <a:bodyPr/>
        <a:lstStyle/>
        <a:p>
          <a:endParaRPr lang="es-ES"/>
        </a:p>
      </dgm:t>
    </dgm:pt>
    <dgm:pt modelId="{071F6305-56A1-4EEB-AE79-7054A3112905}">
      <dgm:prSet phldrT="[Texto]" custT="1"/>
      <dgm:spPr/>
      <dgm:t>
        <a:bodyPr/>
        <a:lstStyle/>
        <a:p>
          <a:r>
            <a:rPr lang="es-ES" sz="1600" dirty="0" smtClean="0"/>
            <a:t>Acceso a Xpert </a:t>
          </a:r>
          <a:endParaRPr lang="es-ES" sz="1600" dirty="0"/>
        </a:p>
      </dgm:t>
    </dgm:pt>
    <dgm:pt modelId="{471BFF2C-6B60-45A7-BAAA-B50C1DC8CAD3}" type="parTrans" cxnId="{35ED1695-A810-4C03-88AD-1687C8BA2EFC}">
      <dgm:prSet/>
      <dgm:spPr/>
      <dgm:t>
        <a:bodyPr/>
        <a:lstStyle/>
        <a:p>
          <a:endParaRPr lang="es-ES"/>
        </a:p>
      </dgm:t>
    </dgm:pt>
    <dgm:pt modelId="{E093BD1B-94E6-46B3-8085-7E9693E189D3}" type="sibTrans" cxnId="{35ED1695-A810-4C03-88AD-1687C8BA2EFC}">
      <dgm:prSet/>
      <dgm:spPr/>
      <dgm:t>
        <a:bodyPr/>
        <a:lstStyle/>
        <a:p>
          <a:endParaRPr lang="es-ES"/>
        </a:p>
      </dgm:t>
    </dgm:pt>
    <dgm:pt modelId="{6E1BC8B9-CD1B-4091-BB51-5E9CFACE9F3E}">
      <dgm:prSet custT="1"/>
      <dgm:spPr/>
      <dgm:t>
        <a:bodyPr/>
        <a:lstStyle/>
        <a:p>
          <a:r>
            <a:rPr lang="es-ES" sz="1600" dirty="0" smtClean="0"/>
            <a:t>Uso de Xpert</a:t>
          </a:r>
          <a:endParaRPr lang="es-ES" sz="1600" dirty="0"/>
        </a:p>
      </dgm:t>
    </dgm:pt>
    <dgm:pt modelId="{DB1FDC15-3877-42E7-803C-A2E46C0F76A0}" type="parTrans" cxnId="{53A172B2-E24D-4ABD-888B-72AFFAD0750F}">
      <dgm:prSet/>
      <dgm:spPr/>
      <dgm:t>
        <a:bodyPr/>
        <a:lstStyle/>
        <a:p>
          <a:endParaRPr lang="es-ES"/>
        </a:p>
      </dgm:t>
    </dgm:pt>
    <dgm:pt modelId="{B076EFBE-F68C-4FB6-A0C7-5BB4CC3D229E}" type="sibTrans" cxnId="{53A172B2-E24D-4ABD-888B-72AFFAD0750F}">
      <dgm:prSet/>
      <dgm:spPr/>
      <dgm:t>
        <a:bodyPr/>
        <a:lstStyle/>
        <a:p>
          <a:endParaRPr lang="es-ES"/>
        </a:p>
      </dgm:t>
    </dgm:pt>
    <dgm:pt modelId="{3273A130-84FA-43DC-8D6E-428F9733E3AA}">
      <dgm:prSet phldrT="[Texto]" custT="1"/>
      <dgm:spPr/>
      <dgm:t>
        <a:bodyPr/>
        <a:lstStyle/>
        <a:p>
          <a:r>
            <a:rPr lang="es-ES" sz="1600" dirty="0" smtClean="0"/>
            <a:t>Convenio de MSPAS y SP</a:t>
          </a:r>
          <a:endParaRPr lang="es-ES" sz="1600" dirty="0"/>
        </a:p>
      </dgm:t>
    </dgm:pt>
    <dgm:pt modelId="{19E220FA-8B29-4DB9-921C-F39AAB8A6DF3}" type="parTrans" cxnId="{F974F0F7-8DC3-4CC8-87DF-D6AB0EC719EE}">
      <dgm:prSet/>
      <dgm:spPr/>
      <dgm:t>
        <a:bodyPr/>
        <a:lstStyle/>
        <a:p>
          <a:endParaRPr lang="es-ES"/>
        </a:p>
      </dgm:t>
    </dgm:pt>
    <dgm:pt modelId="{81BA5AC4-6123-41F5-B42F-4980CA633AFE}" type="sibTrans" cxnId="{F974F0F7-8DC3-4CC8-87DF-D6AB0EC719EE}">
      <dgm:prSet/>
      <dgm:spPr/>
      <dgm:t>
        <a:bodyPr/>
        <a:lstStyle/>
        <a:p>
          <a:endParaRPr lang="es-ES"/>
        </a:p>
      </dgm:t>
    </dgm:pt>
    <dgm:pt modelId="{5E449ACC-517A-4D32-AC78-239F283AD5A1}">
      <dgm:prSet phldrT="[Texto]" custT="1"/>
      <dgm:spPr/>
      <dgm:t>
        <a:bodyPr/>
        <a:lstStyle/>
        <a:p>
          <a:r>
            <a:rPr lang="es-ES" sz="1600" dirty="0" smtClean="0"/>
            <a:t>Uso del Xpert y PPD</a:t>
          </a:r>
          <a:endParaRPr lang="es-ES" sz="1600" dirty="0"/>
        </a:p>
      </dgm:t>
    </dgm:pt>
    <dgm:pt modelId="{7947D56A-EF7C-4EA4-91BF-5F3BB96139BD}" type="parTrans" cxnId="{6214E033-73C1-42FD-8484-2A4B5226A481}">
      <dgm:prSet/>
      <dgm:spPr/>
      <dgm:t>
        <a:bodyPr/>
        <a:lstStyle/>
        <a:p>
          <a:endParaRPr lang="es-ES"/>
        </a:p>
      </dgm:t>
    </dgm:pt>
    <dgm:pt modelId="{7A1CE92C-48AE-4131-93FC-512D64049D61}" type="sibTrans" cxnId="{6214E033-73C1-42FD-8484-2A4B5226A481}">
      <dgm:prSet/>
      <dgm:spPr/>
      <dgm:t>
        <a:bodyPr/>
        <a:lstStyle/>
        <a:p>
          <a:endParaRPr lang="es-ES"/>
        </a:p>
      </dgm:t>
    </dgm:pt>
    <dgm:pt modelId="{DDBF1627-E073-427A-97E5-3120BB513DE2}">
      <dgm:prSet phldrT="[Texto]" custT="1"/>
      <dgm:spPr/>
      <dgm:t>
        <a:bodyPr/>
        <a:lstStyle/>
        <a:p>
          <a:endParaRPr lang="es-ES" sz="1600" dirty="0"/>
        </a:p>
      </dgm:t>
    </dgm:pt>
    <dgm:pt modelId="{3E1F906C-B19F-4BD3-A0B2-1AA0C35FE46D}" type="parTrans" cxnId="{0B5889B0-E7DD-401D-888A-301319B69F32}">
      <dgm:prSet/>
      <dgm:spPr/>
      <dgm:t>
        <a:bodyPr/>
        <a:lstStyle/>
        <a:p>
          <a:endParaRPr lang="es-ES"/>
        </a:p>
      </dgm:t>
    </dgm:pt>
    <dgm:pt modelId="{43726009-E3A9-4658-B38D-383BA3DD46CF}" type="sibTrans" cxnId="{0B5889B0-E7DD-401D-888A-301319B69F32}">
      <dgm:prSet/>
      <dgm:spPr/>
      <dgm:t>
        <a:bodyPr/>
        <a:lstStyle/>
        <a:p>
          <a:endParaRPr lang="es-ES"/>
        </a:p>
      </dgm:t>
    </dgm:pt>
    <dgm:pt modelId="{357F3CA3-6C60-4CD2-BB88-D54B2323CA29}">
      <dgm:prSet phldrT="[Texto]" custT="1"/>
      <dgm:spPr/>
      <dgm:t>
        <a:bodyPr/>
        <a:lstStyle/>
        <a:p>
          <a:endParaRPr lang="es-ES" sz="1600" dirty="0"/>
        </a:p>
      </dgm:t>
    </dgm:pt>
    <dgm:pt modelId="{58CE10E0-DDCF-40D3-842E-432D3F2F039A}" type="parTrans" cxnId="{F1F3F9FE-6C8E-4832-9CC1-A00D7EF4C092}">
      <dgm:prSet/>
      <dgm:spPr/>
      <dgm:t>
        <a:bodyPr/>
        <a:lstStyle/>
        <a:p>
          <a:endParaRPr lang="es-ES"/>
        </a:p>
      </dgm:t>
    </dgm:pt>
    <dgm:pt modelId="{39AAE49B-ECCC-41C3-BF8F-612E78EBE31B}" type="sibTrans" cxnId="{F1F3F9FE-6C8E-4832-9CC1-A00D7EF4C092}">
      <dgm:prSet/>
      <dgm:spPr/>
      <dgm:t>
        <a:bodyPr/>
        <a:lstStyle/>
        <a:p>
          <a:endParaRPr lang="es-ES"/>
        </a:p>
      </dgm:t>
    </dgm:pt>
    <dgm:pt modelId="{D990FAA1-3834-4F62-919F-53147FD7A077}">
      <dgm:prSet phldrT="[Texto]" custT="1"/>
      <dgm:spPr/>
      <dgm:t>
        <a:bodyPr/>
        <a:lstStyle/>
        <a:p>
          <a:endParaRPr lang="es-ES" sz="1600" dirty="0"/>
        </a:p>
      </dgm:t>
    </dgm:pt>
    <dgm:pt modelId="{9C9E41E2-7E11-4479-B267-261498153734}" type="parTrans" cxnId="{9EF28DCB-AFC4-4DFE-9BC2-77CD50328589}">
      <dgm:prSet/>
      <dgm:spPr/>
      <dgm:t>
        <a:bodyPr/>
        <a:lstStyle/>
        <a:p>
          <a:endParaRPr lang="es-ES"/>
        </a:p>
      </dgm:t>
    </dgm:pt>
    <dgm:pt modelId="{8324AA8B-D0DC-40F2-8BC5-78061343C9B4}" type="sibTrans" cxnId="{9EF28DCB-AFC4-4DFE-9BC2-77CD50328589}">
      <dgm:prSet/>
      <dgm:spPr/>
      <dgm:t>
        <a:bodyPr/>
        <a:lstStyle/>
        <a:p>
          <a:endParaRPr lang="es-ES"/>
        </a:p>
      </dgm:t>
    </dgm:pt>
    <dgm:pt modelId="{A1B67B1A-48BE-4550-AF7C-3778EBDC3CF4}">
      <dgm:prSet phldrT="[Texto]" custT="1"/>
      <dgm:spPr/>
      <dgm:t>
        <a:bodyPr/>
        <a:lstStyle/>
        <a:p>
          <a:endParaRPr lang="es-ES" sz="1600" dirty="0"/>
        </a:p>
      </dgm:t>
    </dgm:pt>
    <dgm:pt modelId="{C03E05C7-953D-4D1D-AEEE-E642D4AEFBE0}" type="parTrans" cxnId="{F083EE78-1A4F-4B88-966D-1693BD736961}">
      <dgm:prSet/>
      <dgm:spPr/>
      <dgm:t>
        <a:bodyPr/>
        <a:lstStyle/>
        <a:p>
          <a:endParaRPr lang="es-ES"/>
        </a:p>
      </dgm:t>
    </dgm:pt>
    <dgm:pt modelId="{EC96207C-A860-4A27-A4E6-F266F53EBB4A}" type="sibTrans" cxnId="{F083EE78-1A4F-4B88-966D-1693BD736961}">
      <dgm:prSet/>
      <dgm:spPr/>
      <dgm:t>
        <a:bodyPr/>
        <a:lstStyle/>
        <a:p>
          <a:endParaRPr lang="es-ES"/>
        </a:p>
      </dgm:t>
    </dgm:pt>
    <dgm:pt modelId="{C619DA41-5C2B-4A78-8CFF-68EB889E24CA}">
      <dgm:prSet phldrT="[Texto]" custT="1"/>
      <dgm:spPr/>
      <dgm:t>
        <a:bodyPr/>
        <a:lstStyle/>
        <a:p>
          <a:endParaRPr lang="es-ES" sz="1600" dirty="0"/>
        </a:p>
      </dgm:t>
    </dgm:pt>
    <dgm:pt modelId="{45C624B6-C99B-42E3-9969-B40BEEA50390}" type="parTrans" cxnId="{A0AE0EDF-83A3-4F44-B61A-7A5FD68B5CA5}">
      <dgm:prSet/>
      <dgm:spPr/>
      <dgm:t>
        <a:bodyPr/>
        <a:lstStyle/>
        <a:p>
          <a:endParaRPr lang="es-ES"/>
        </a:p>
      </dgm:t>
    </dgm:pt>
    <dgm:pt modelId="{B9999396-F4BD-46C1-8D45-F04BD5BAA485}" type="sibTrans" cxnId="{A0AE0EDF-83A3-4F44-B61A-7A5FD68B5CA5}">
      <dgm:prSet/>
      <dgm:spPr/>
      <dgm:t>
        <a:bodyPr/>
        <a:lstStyle/>
        <a:p>
          <a:endParaRPr lang="es-ES"/>
        </a:p>
      </dgm:t>
    </dgm:pt>
    <dgm:pt modelId="{A51F8D39-577E-435B-AD81-3E67087E2C95}">
      <dgm:prSet phldrT="[Texto]" custT="1"/>
      <dgm:spPr/>
      <dgm:t>
        <a:bodyPr/>
        <a:lstStyle/>
        <a:p>
          <a:endParaRPr lang="es-ES" sz="1600" dirty="0"/>
        </a:p>
      </dgm:t>
    </dgm:pt>
    <dgm:pt modelId="{8A08A5E1-C40B-41D0-ACD5-4E7AF3326D5D}" type="parTrans" cxnId="{DC9C161E-9F33-4942-ACD0-02B008316B9E}">
      <dgm:prSet/>
      <dgm:spPr/>
      <dgm:t>
        <a:bodyPr/>
        <a:lstStyle/>
        <a:p>
          <a:endParaRPr lang="es-ES"/>
        </a:p>
      </dgm:t>
    </dgm:pt>
    <dgm:pt modelId="{1AD5B2B5-BEF2-4FFD-890C-7FE3342DB26F}" type="sibTrans" cxnId="{DC9C161E-9F33-4942-ACD0-02B008316B9E}">
      <dgm:prSet/>
      <dgm:spPr/>
      <dgm:t>
        <a:bodyPr/>
        <a:lstStyle/>
        <a:p>
          <a:endParaRPr lang="es-ES"/>
        </a:p>
      </dgm:t>
    </dgm:pt>
    <dgm:pt modelId="{0ACDCD48-ED53-4054-A83E-71AEA9F9F42B}">
      <dgm:prSet phldrT="[Texto]" custT="1"/>
      <dgm:spPr/>
      <dgm:t>
        <a:bodyPr/>
        <a:lstStyle/>
        <a:p>
          <a:endParaRPr lang="es-ES" sz="1600" dirty="0"/>
        </a:p>
      </dgm:t>
    </dgm:pt>
    <dgm:pt modelId="{F321F9FE-57BB-416F-A902-1EFFF306B08B}" type="parTrans" cxnId="{776D3836-E215-4802-AB43-D8ACAD974822}">
      <dgm:prSet/>
      <dgm:spPr/>
      <dgm:t>
        <a:bodyPr/>
        <a:lstStyle/>
        <a:p>
          <a:endParaRPr lang="es-ES"/>
        </a:p>
      </dgm:t>
    </dgm:pt>
    <dgm:pt modelId="{0E503B28-380E-424B-B58A-DEB03CC66212}" type="sibTrans" cxnId="{776D3836-E215-4802-AB43-D8ACAD974822}">
      <dgm:prSet/>
      <dgm:spPr/>
      <dgm:t>
        <a:bodyPr/>
        <a:lstStyle/>
        <a:p>
          <a:endParaRPr lang="es-ES"/>
        </a:p>
      </dgm:t>
    </dgm:pt>
    <dgm:pt modelId="{61092C29-3C81-4A4C-A6A3-F49F39D09E41}">
      <dgm:prSet custT="1"/>
      <dgm:spPr/>
      <dgm:t>
        <a:bodyPr/>
        <a:lstStyle/>
        <a:p>
          <a:endParaRPr lang="es-ES" sz="1600" dirty="0"/>
        </a:p>
      </dgm:t>
    </dgm:pt>
    <dgm:pt modelId="{B9A78C55-F826-4873-B504-0DBD44B445BA}" type="parTrans" cxnId="{380CB8D7-138E-499D-BED0-3A0EC4773807}">
      <dgm:prSet/>
      <dgm:spPr/>
      <dgm:t>
        <a:bodyPr/>
        <a:lstStyle/>
        <a:p>
          <a:endParaRPr lang="es-ES"/>
        </a:p>
      </dgm:t>
    </dgm:pt>
    <dgm:pt modelId="{D6FD649A-4275-428A-90AE-37C23F0F38F8}" type="sibTrans" cxnId="{380CB8D7-138E-499D-BED0-3A0EC4773807}">
      <dgm:prSet/>
      <dgm:spPr/>
      <dgm:t>
        <a:bodyPr/>
        <a:lstStyle/>
        <a:p>
          <a:endParaRPr lang="es-ES"/>
        </a:p>
      </dgm:t>
    </dgm:pt>
    <dgm:pt modelId="{597DDE59-4F6D-4D0F-9946-272AEAFBB239}">
      <dgm:prSet custT="1"/>
      <dgm:spPr/>
      <dgm:t>
        <a:bodyPr/>
        <a:lstStyle/>
        <a:p>
          <a:endParaRPr lang="es-ES" sz="1600" dirty="0"/>
        </a:p>
      </dgm:t>
    </dgm:pt>
    <dgm:pt modelId="{8FD23B9D-D248-45EB-97F4-679C98AB7EF8}" type="parTrans" cxnId="{9632D10C-E441-46B4-B5BA-6B9A728CA4E7}">
      <dgm:prSet/>
      <dgm:spPr/>
      <dgm:t>
        <a:bodyPr/>
        <a:lstStyle/>
        <a:p>
          <a:endParaRPr lang="es-ES"/>
        </a:p>
      </dgm:t>
    </dgm:pt>
    <dgm:pt modelId="{8E451252-3624-4CA4-BEAE-C42618216C2A}" type="sibTrans" cxnId="{9632D10C-E441-46B4-B5BA-6B9A728CA4E7}">
      <dgm:prSet/>
      <dgm:spPr/>
      <dgm:t>
        <a:bodyPr/>
        <a:lstStyle/>
        <a:p>
          <a:endParaRPr lang="es-ES"/>
        </a:p>
      </dgm:t>
    </dgm:pt>
    <dgm:pt modelId="{C280C1E1-ADD5-4DFE-940F-A020CE248DFF}">
      <dgm:prSet custT="1"/>
      <dgm:spPr/>
      <dgm:t>
        <a:bodyPr/>
        <a:lstStyle/>
        <a:p>
          <a:r>
            <a:rPr lang="es-ES" sz="1600" dirty="0" smtClean="0"/>
            <a:t>Coordinación  </a:t>
          </a:r>
          <a:r>
            <a:rPr lang="es-ES" sz="1600" dirty="0" err="1" smtClean="0"/>
            <a:t>bi</a:t>
          </a:r>
          <a:r>
            <a:rPr lang="es-ES" sz="1600" dirty="0" smtClean="0"/>
            <a:t>-nacionales con los sitios fronterizos </a:t>
          </a:r>
          <a:endParaRPr lang="es-ES" sz="1600" dirty="0"/>
        </a:p>
      </dgm:t>
    </dgm:pt>
    <dgm:pt modelId="{F5A47200-F4FD-4EA1-A681-EBD8D3419AAB}" type="parTrans" cxnId="{D9B2D1C5-D8BA-4A62-B34C-498AD4BA144D}">
      <dgm:prSet/>
      <dgm:spPr/>
      <dgm:t>
        <a:bodyPr/>
        <a:lstStyle/>
        <a:p>
          <a:endParaRPr lang="es-ES"/>
        </a:p>
      </dgm:t>
    </dgm:pt>
    <dgm:pt modelId="{9E650044-AF91-4E5D-916E-D641DDEA8D6A}" type="sibTrans" cxnId="{D9B2D1C5-D8BA-4A62-B34C-498AD4BA144D}">
      <dgm:prSet/>
      <dgm:spPr/>
      <dgm:t>
        <a:bodyPr/>
        <a:lstStyle/>
        <a:p>
          <a:endParaRPr lang="es-ES"/>
        </a:p>
      </dgm:t>
    </dgm:pt>
    <dgm:pt modelId="{2E9ABEEF-364B-4B44-8FE3-276A2B6F982F}">
      <dgm:prSet phldrT="[Texto]" custT="1"/>
      <dgm:spPr/>
      <dgm:t>
        <a:bodyPr/>
        <a:lstStyle/>
        <a:p>
          <a:r>
            <a:rPr lang="es-ES" sz="1600" dirty="0" smtClean="0"/>
            <a:t>Adherencia al tratamiento</a:t>
          </a:r>
          <a:endParaRPr lang="es-ES" sz="1600" dirty="0"/>
        </a:p>
      </dgm:t>
    </dgm:pt>
    <dgm:pt modelId="{3E286B17-180E-4FE2-BA58-56038834A5C8}" type="parTrans" cxnId="{DAED5116-8C81-4D7F-9CA2-BCF0D610EDFA}">
      <dgm:prSet/>
      <dgm:spPr/>
      <dgm:t>
        <a:bodyPr/>
        <a:lstStyle/>
        <a:p>
          <a:endParaRPr lang="es-ES"/>
        </a:p>
      </dgm:t>
    </dgm:pt>
    <dgm:pt modelId="{D3FE26E4-24A7-4C96-94BD-6E667B21A9C9}" type="sibTrans" cxnId="{DAED5116-8C81-4D7F-9CA2-BCF0D610EDFA}">
      <dgm:prSet/>
      <dgm:spPr/>
      <dgm:t>
        <a:bodyPr/>
        <a:lstStyle/>
        <a:p>
          <a:endParaRPr lang="es-ES"/>
        </a:p>
      </dgm:t>
    </dgm:pt>
    <dgm:pt modelId="{D55D2DE2-943B-41A7-8806-80D21B158680}">
      <dgm:prSet custT="1"/>
      <dgm:spPr/>
      <dgm:t>
        <a:bodyPr/>
        <a:lstStyle/>
        <a:p>
          <a:endParaRPr lang="es-ES" sz="1600" dirty="0"/>
        </a:p>
      </dgm:t>
    </dgm:pt>
    <dgm:pt modelId="{6E57AAA3-41F5-4BB2-BA14-1168DAD10BBB}" type="parTrans" cxnId="{9955FB98-0EDC-44D2-8233-602899041596}">
      <dgm:prSet/>
      <dgm:spPr/>
      <dgm:t>
        <a:bodyPr/>
        <a:lstStyle/>
        <a:p>
          <a:endParaRPr lang="es-ES"/>
        </a:p>
      </dgm:t>
    </dgm:pt>
    <dgm:pt modelId="{E4D317DE-50CF-4975-854D-8D84DFD85479}" type="sibTrans" cxnId="{9955FB98-0EDC-44D2-8233-602899041596}">
      <dgm:prSet/>
      <dgm:spPr/>
      <dgm:t>
        <a:bodyPr/>
        <a:lstStyle/>
        <a:p>
          <a:endParaRPr lang="es-ES"/>
        </a:p>
      </dgm:t>
    </dgm:pt>
    <dgm:pt modelId="{1A0EEDCE-4E59-4020-A48F-9C04F467E225}" type="pres">
      <dgm:prSet presAssocID="{C70DE8E6-42E2-4788-AD2E-7677E40770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0FB6B4-D9E1-4413-BC48-E3FCF032725E}" type="pres">
      <dgm:prSet presAssocID="{C980B8F9-4832-4A51-B03E-AFCF14F382B8}" presName="composite" presStyleCnt="0"/>
      <dgm:spPr/>
    </dgm:pt>
    <dgm:pt modelId="{F4EBD499-C9E0-4ED9-85AB-C1E8F9CD1912}" type="pres">
      <dgm:prSet presAssocID="{C980B8F9-4832-4A51-B03E-AFCF14F382B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CE27E-0C24-4759-8706-66BD8B2D7D69}" type="pres">
      <dgm:prSet presAssocID="{C980B8F9-4832-4A51-B03E-AFCF14F382B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E3543-D311-4E4B-9CBA-3FAF2895C7C6}" type="pres">
      <dgm:prSet presAssocID="{D2AF0461-4029-41BC-90BE-749C55F60608}" presName="space" presStyleCnt="0"/>
      <dgm:spPr/>
    </dgm:pt>
    <dgm:pt modelId="{26F4FA39-42F8-4F4F-895F-38BFD4E2BF82}" type="pres">
      <dgm:prSet presAssocID="{CF847928-F514-4599-9CB4-34BE2E756350}" presName="composite" presStyleCnt="0"/>
      <dgm:spPr/>
    </dgm:pt>
    <dgm:pt modelId="{014C3DAA-345B-42E2-8058-88B828CE6244}" type="pres">
      <dgm:prSet presAssocID="{CF847928-F514-4599-9CB4-34BE2E75635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F33929-9FD3-421B-9C57-9D0D8B7E6B29}" type="pres">
      <dgm:prSet presAssocID="{CF847928-F514-4599-9CB4-34BE2E75635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A408B1-1D7F-47ED-B6FF-2D0A3441CD4E}" type="pres">
      <dgm:prSet presAssocID="{1E5C465D-74F5-4647-AD63-D2B66B59080C}" presName="space" presStyleCnt="0"/>
      <dgm:spPr/>
    </dgm:pt>
    <dgm:pt modelId="{E803ED15-E450-41F3-9085-6ADED80FE65B}" type="pres">
      <dgm:prSet presAssocID="{044614C2-8EA7-437D-9EA6-8DFF3B9BC8B0}" presName="composite" presStyleCnt="0"/>
      <dgm:spPr/>
    </dgm:pt>
    <dgm:pt modelId="{94A62EF0-E00D-43EF-B67B-F4C5FF0C1DEE}" type="pres">
      <dgm:prSet presAssocID="{044614C2-8EA7-437D-9EA6-8DFF3B9BC8B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24F37-4C43-4FE0-A060-84696C2449E5}" type="pres">
      <dgm:prSet presAssocID="{044614C2-8EA7-437D-9EA6-8DFF3B9BC8B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8CC79D-CB3A-40D1-8DCB-ADA683927376}" type="pres">
      <dgm:prSet presAssocID="{C449452D-F9F3-46E6-B63F-A91B8D6BDBF1}" presName="space" presStyleCnt="0"/>
      <dgm:spPr/>
    </dgm:pt>
    <dgm:pt modelId="{780628FD-FF98-4AD9-B743-2D7E58CFBB83}" type="pres">
      <dgm:prSet presAssocID="{BA53334C-DA15-478B-935C-B65306D5259E}" presName="composite" presStyleCnt="0"/>
      <dgm:spPr/>
    </dgm:pt>
    <dgm:pt modelId="{45306669-BCB3-4464-AC1E-B02B4CDA3305}" type="pres">
      <dgm:prSet presAssocID="{BA53334C-DA15-478B-935C-B65306D5259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50F18F-ECC1-4F38-91E9-80699E4DA02B}" type="pres">
      <dgm:prSet presAssocID="{BA53334C-DA15-478B-935C-B65306D5259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ED1695-A810-4C03-88AD-1687C8BA2EFC}" srcId="{C980B8F9-4832-4A51-B03E-AFCF14F382B8}" destId="{071F6305-56A1-4EEB-AE79-7054A3112905}" srcOrd="6" destOrd="0" parTransId="{471BFF2C-6B60-45A7-BAAA-B50C1DC8CAD3}" sibTransId="{E093BD1B-94E6-46B3-8085-7E9693E189D3}"/>
    <dgm:cxn modelId="{ED01547A-93C7-4A65-A786-9AF21DCBE969}" type="presOf" srcId="{B596D6C8-EBD4-4F36-8FE6-B3A8B3E492A2}" destId="{C9224F37-4C43-4FE0-A060-84696C2449E5}" srcOrd="0" destOrd="2" presId="urn:microsoft.com/office/officeart/2005/8/layout/hList1"/>
    <dgm:cxn modelId="{7402193D-7259-42D5-B476-B25F5A9C3950}" srcId="{C70DE8E6-42E2-4788-AD2E-7677E40770B4}" destId="{044614C2-8EA7-437D-9EA6-8DFF3B9BC8B0}" srcOrd="2" destOrd="0" parTransId="{CD730ED3-3303-4B71-8597-9B02D5A004CE}" sibTransId="{C449452D-F9F3-46E6-B63F-A91B8D6BDBF1}"/>
    <dgm:cxn modelId="{8AD4A174-FDAF-4401-B92F-4FD9D493A0B4}" type="presOf" srcId="{D55D2DE2-943B-41A7-8806-80D21B158680}" destId="{D450F18F-ECC1-4F38-91E9-80699E4DA02B}" srcOrd="0" destOrd="3" presId="urn:microsoft.com/office/officeart/2005/8/layout/hList1"/>
    <dgm:cxn modelId="{4A80D8B1-C150-4E03-8340-26EA70E08570}" type="presOf" srcId="{B2AB4922-A2F3-4BD6-A9EA-AD3E7B45FC5E}" destId="{821CE27E-0C24-4759-8706-66BD8B2D7D69}" srcOrd="0" destOrd="0" presId="urn:microsoft.com/office/officeart/2005/8/layout/hList1"/>
    <dgm:cxn modelId="{04F6306F-334D-4081-B8A0-7BAA2543F6A5}" type="presOf" srcId="{6249BA73-1D9D-435A-8FB6-808841EE9A7F}" destId="{C9224F37-4C43-4FE0-A060-84696C2449E5}" srcOrd="0" destOrd="0" presId="urn:microsoft.com/office/officeart/2005/8/layout/hList1"/>
    <dgm:cxn modelId="{380CB8D7-138E-499D-BED0-3A0EC4773807}" srcId="{044614C2-8EA7-437D-9EA6-8DFF3B9BC8B0}" destId="{61092C29-3C81-4A4C-A6A3-F49F39D09E41}" srcOrd="1" destOrd="0" parTransId="{B9A78C55-F826-4873-B504-0DBD44B445BA}" sibTransId="{D6FD649A-4275-428A-90AE-37C23F0F38F8}"/>
    <dgm:cxn modelId="{9632D10C-E441-46B4-B5BA-6B9A728CA4E7}" srcId="{BA53334C-DA15-478B-935C-B65306D5259E}" destId="{597DDE59-4F6D-4D0F-9946-272AEAFBB239}" srcOrd="1" destOrd="0" parTransId="{8FD23B9D-D248-45EB-97F4-679C98AB7EF8}" sibTransId="{8E451252-3624-4CA4-BEAE-C42618216C2A}"/>
    <dgm:cxn modelId="{AAF830C8-12C1-4CED-A82B-D0A5A495EE3C}" type="presOf" srcId="{0ACDCD48-ED53-4054-A83E-71AEA9F9F42B}" destId="{BBF33929-9FD3-421B-9C57-9D0D8B7E6B29}" srcOrd="0" destOrd="5" presId="urn:microsoft.com/office/officeart/2005/8/layout/hList1"/>
    <dgm:cxn modelId="{B49D4913-D3B9-472C-B4E0-35A15AB5ECC9}" type="presOf" srcId="{3273A130-84FA-43DC-8D6E-428F9733E3AA}" destId="{821CE27E-0C24-4759-8706-66BD8B2D7D69}" srcOrd="0" destOrd="2" presId="urn:microsoft.com/office/officeart/2005/8/layout/hList1"/>
    <dgm:cxn modelId="{342D6017-70B9-4B2A-BBEC-BF185ED41E64}" type="presOf" srcId="{B302B82C-138B-479E-8B06-74DC2E382ABA}" destId="{C9224F37-4C43-4FE0-A060-84696C2449E5}" srcOrd="0" destOrd="3" presId="urn:microsoft.com/office/officeart/2005/8/layout/hList1"/>
    <dgm:cxn modelId="{4F872611-C877-4B50-A244-7282A659FD34}" srcId="{044614C2-8EA7-437D-9EA6-8DFF3B9BC8B0}" destId="{B596D6C8-EBD4-4F36-8FE6-B3A8B3E492A2}" srcOrd="2" destOrd="0" parTransId="{CDE564D3-1785-4230-88E1-7EC05B43E67D}" sibTransId="{488DD980-10A0-4440-9CE2-FC5555F3CB76}"/>
    <dgm:cxn modelId="{9955FB98-0EDC-44D2-8233-602899041596}" srcId="{BA53334C-DA15-478B-935C-B65306D5259E}" destId="{D55D2DE2-943B-41A7-8806-80D21B158680}" srcOrd="3" destOrd="0" parTransId="{6E57AAA3-41F5-4BB2-BA14-1168DAD10BBB}" sibTransId="{E4D317DE-50CF-4975-854D-8D84DFD85479}"/>
    <dgm:cxn modelId="{8DD3068A-321F-4543-B157-28178B7F9709}" type="presOf" srcId="{A1B67B1A-48BE-4550-AF7C-3778EBDC3CF4}" destId="{821CE27E-0C24-4759-8706-66BD8B2D7D69}" srcOrd="0" destOrd="7" presId="urn:microsoft.com/office/officeart/2005/8/layout/hList1"/>
    <dgm:cxn modelId="{9E2AA2EC-E721-4544-A364-AE78D34AEACA}" type="presOf" srcId="{D990FAA1-3834-4F62-919F-53147FD7A077}" destId="{821CE27E-0C24-4759-8706-66BD8B2D7D69}" srcOrd="0" destOrd="5" presId="urn:microsoft.com/office/officeart/2005/8/layout/hList1"/>
    <dgm:cxn modelId="{DC9C161E-9F33-4942-ACD0-02B008316B9E}" srcId="{CF847928-F514-4599-9CB4-34BE2E756350}" destId="{A51F8D39-577E-435B-AD81-3E67087E2C95}" srcOrd="3" destOrd="0" parTransId="{8A08A5E1-C40B-41D0-ACD5-4E7AF3326D5D}" sibTransId="{1AD5B2B5-BEF2-4FFD-890C-7FE3342DB26F}"/>
    <dgm:cxn modelId="{2AD3C002-1896-4832-BD75-28C93A72A09A}" type="presOf" srcId="{C280C1E1-ADD5-4DFE-940F-A020CE248DFF}" destId="{D450F18F-ECC1-4F38-91E9-80699E4DA02B}" srcOrd="0" destOrd="4" presId="urn:microsoft.com/office/officeart/2005/8/layout/hList1"/>
    <dgm:cxn modelId="{3E9E9098-F276-462D-89DF-A26CA67634D8}" type="presOf" srcId="{2E9ABEEF-364B-4B44-8FE3-276A2B6F982F}" destId="{821CE27E-0C24-4759-8706-66BD8B2D7D69}" srcOrd="0" destOrd="8" presId="urn:microsoft.com/office/officeart/2005/8/layout/hList1"/>
    <dgm:cxn modelId="{57CAABE9-61E0-466F-9373-22B936376268}" srcId="{C70DE8E6-42E2-4788-AD2E-7677E40770B4}" destId="{BA53334C-DA15-478B-935C-B65306D5259E}" srcOrd="3" destOrd="0" parTransId="{D18C2909-6B4A-4B98-8ECD-E614DBADBCA7}" sibTransId="{D6D766DA-D7CF-4C9E-939A-9DD4D5512111}"/>
    <dgm:cxn modelId="{CF6815FB-7E35-40A0-B9CA-AB5A18898EBF}" type="presOf" srcId="{357F3CA3-6C60-4CD2-BB88-D54B2323CA29}" destId="{821CE27E-0C24-4759-8706-66BD8B2D7D69}" srcOrd="0" destOrd="3" presId="urn:microsoft.com/office/officeart/2005/8/layout/hList1"/>
    <dgm:cxn modelId="{F974F0F7-8DC3-4CC8-87DF-D6AB0EC719EE}" srcId="{C980B8F9-4832-4A51-B03E-AFCF14F382B8}" destId="{3273A130-84FA-43DC-8D6E-428F9733E3AA}" srcOrd="2" destOrd="0" parTransId="{19E220FA-8B29-4DB9-921C-F39AAB8A6DF3}" sibTransId="{81BA5AC4-6123-41F5-B42F-4980CA633AFE}"/>
    <dgm:cxn modelId="{D2EC366F-D537-4BF1-8A37-E4CE1588D65D}" type="presOf" srcId="{C66A4635-1E0E-4906-8622-A648E08183A4}" destId="{821CE27E-0C24-4759-8706-66BD8B2D7D69}" srcOrd="0" destOrd="4" presId="urn:microsoft.com/office/officeart/2005/8/layout/hList1"/>
    <dgm:cxn modelId="{2C90B2FA-3FAC-4417-B05D-A8BD649F1479}" type="presOf" srcId="{61092C29-3C81-4A4C-A6A3-F49F39D09E41}" destId="{C9224F37-4C43-4FE0-A060-84696C2449E5}" srcOrd="0" destOrd="1" presId="urn:microsoft.com/office/officeart/2005/8/layout/hList1"/>
    <dgm:cxn modelId="{3FE3EEB0-0CBF-4F72-B985-E908DC187BE5}" srcId="{C70DE8E6-42E2-4788-AD2E-7677E40770B4}" destId="{C980B8F9-4832-4A51-B03E-AFCF14F382B8}" srcOrd="0" destOrd="0" parTransId="{8901A5E5-AFF1-4D5B-97DC-15C0EF0914A3}" sibTransId="{D2AF0461-4029-41BC-90BE-749C55F60608}"/>
    <dgm:cxn modelId="{F1F3F9FE-6C8E-4832-9CC1-A00D7EF4C092}" srcId="{C980B8F9-4832-4A51-B03E-AFCF14F382B8}" destId="{357F3CA3-6C60-4CD2-BB88-D54B2323CA29}" srcOrd="3" destOrd="0" parTransId="{58CE10E0-DDCF-40D3-842E-432D3F2F039A}" sibTransId="{39AAE49B-ECCC-41C3-BF8F-612E78EBE31B}"/>
    <dgm:cxn modelId="{776D3836-E215-4802-AB43-D8ACAD974822}" srcId="{CF847928-F514-4599-9CB4-34BE2E756350}" destId="{0ACDCD48-ED53-4054-A83E-71AEA9F9F42B}" srcOrd="5" destOrd="0" parTransId="{F321F9FE-57BB-416F-A902-1EFFF306B08B}" sibTransId="{0E503B28-380E-424B-B58A-DEB03CC66212}"/>
    <dgm:cxn modelId="{6214E033-73C1-42FD-8484-2A4B5226A481}" srcId="{CF847928-F514-4599-9CB4-34BE2E756350}" destId="{5E449ACC-517A-4D32-AC78-239F283AD5A1}" srcOrd="2" destOrd="0" parTransId="{7947D56A-EF7C-4EA4-91BF-5F3BB96139BD}" sibTransId="{7A1CE92C-48AE-4131-93FC-512D64049D61}"/>
    <dgm:cxn modelId="{182364F8-B103-4C6A-8720-4CB4674170C7}" srcId="{044614C2-8EA7-437D-9EA6-8DFF3B9BC8B0}" destId="{B302B82C-138B-479E-8B06-74DC2E382ABA}" srcOrd="3" destOrd="0" parTransId="{B9DFE492-F740-4EA6-BC52-2011654C53BF}" sibTransId="{A3059364-7C7E-4714-B0BE-5CC14B4B6346}"/>
    <dgm:cxn modelId="{083B9999-C6A3-4590-B6BB-7E2269932D96}" srcId="{044614C2-8EA7-437D-9EA6-8DFF3B9BC8B0}" destId="{6249BA73-1D9D-435A-8FB6-808841EE9A7F}" srcOrd="0" destOrd="0" parTransId="{125F6600-0964-4BBD-88DF-BAE9656BEC00}" sibTransId="{B486AE97-4A66-4B6C-AA2E-2A053C0D5DF7}"/>
    <dgm:cxn modelId="{DB59ABE4-0AA0-41FC-AA6D-1EE2925AC54A}" srcId="{C70DE8E6-42E2-4788-AD2E-7677E40770B4}" destId="{CF847928-F514-4599-9CB4-34BE2E756350}" srcOrd="1" destOrd="0" parTransId="{F9464722-77F6-4002-8147-85B2F2629BE8}" sibTransId="{1E5C465D-74F5-4647-AD63-D2B66B59080C}"/>
    <dgm:cxn modelId="{D49640FD-4464-4D1B-848E-F013B1F49886}" type="presOf" srcId="{EC790119-4E46-406A-A4EF-039CADCE63C1}" destId="{BBF33929-9FD3-421B-9C57-9D0D8B7E6B29}" srcOrd="0" destOrd="6" presId="urn:microsoft.com/office/officeart/2005/8/layout/hList1"/>
    <dgm:cxn modelId="{18F40512-5A0E-416A-85E2-C9E4D6D14E0B}" type="presOf" srcId="{C619DA41-5C2B-4A78-8CFF-68EB889E24CA}" destId="{BBF33929-9FD3-421B-9C57-9D0D8B7E6B29}" srcOrd="0" destOrd="1" presId="urn:microsoft.com/office/officeart/2005/8/layout/hList1"/>
    <dgm:cxn modelId="{354CF2C7-834D-4866-B4AB-CDD983653C9F}" type="presOf" srcId="{BA53334C-DA15-478B-935C-B65306D5259E}" destId="{45306669-BCB3-4464-AC1E-B02B4CDA3305}" srcOrd="0" destOrd="0" presId="urn:microsoft.com/office/officeart/2005/8/layout/hList1"/>
    <dgm:cxn modelId="{16056AA2-8B71-4CAA-B533-777766EBCD42}" type="presOf" srcId="{5E449ACC-517A-4D32-AC78-239F283AD5A1}" destId="{BBF33929-9FD3-421B-9C57-9D0D8B7E6B29}" srcOrd="0" destOrd="2" presId="urn:microsoft.com/office/officeart/2005/8/layout/hList1"/>
    <dgm:cxn modelId="{D9B2D1C5-D8BA-4A62-B34C-498AD4BA144D}" srcId="{BA53334C-DA15-478B-935C-B65306D5259E}" destId="{C280C1E1-ADD5-4DFE-940F-A020CE248DFF}" srcOrd="4" destOrd="0" parTransId="{F5A47200-F4FD-4EA1-A681-EBD8D3419AAB}" sibTransId="{9E650044-AF91-4E5D-916E-D641DDEA8D6A}"/>
    <dgm:cxn modelId="{2672EABC-6AA4-427B-ACBC-DD15A6B0608C}" type="presOf" srcId="{597DDE59-4F6D-4D0F-9946-272AEAFBB239}" destId="{D450F18F-ECC1-4F38-91E9-80699E4DA02B}" srcOrd="0" destOrd="1" presId="urn:microsoft.com/office/officeart/2005/8/layout/hList1"/>
    <dgm:cxn modelId="{2B3F401B-85FF-4648-94CC-4A42908EC6D8}" srcId="{CF847928-F514-4599-9CB4-34BE2E756350}" destId="{EC790119-4E46-406A-A4EF-039CADCE63C1}" srcOrd="6" destOrd="0" parTransId="{6753473F-FC1E-4386-8E14-650D9C977D14}" sibTransId="{F5CB5F14-92A3-4604-B9F0-13C092617A71}"/>
    <dgm:cxn modelId="{14876153-EAAD-483E-A67F-9086035E9AD9}" srcId="{CF847928-F514-4599-9CB4-34BE2E756350}" destId="{EE63BCDC-0DF8-4F9E-BBBF-50C217F292BF}" srcOrd="0" destOrd="0" parTransId="{CF2D92E5-EECB-4409-8AD4-77CB93E15790}" sibTransId="{F0DBEBF6-1E66-458A-BC61-B361136F543C}"/>
    <dgm:cxn modelId="{0B5889B0-E7DD-401D-888A-301319B69F32}" srcId="{C980B8F9-4832-4A51-B03E-AFCF14F382B8}" destId="{DDBF1627-E073-427A-97E5-3120BB513DE2}" srcOrd="1" destOrd="0" parTransId="{3E1F906C-B19F-4BD3-A0B2-1AA0C35FE46D}" sibTransId="{43726009-E3A9-4658-B38D-383BA3DD46CF}"/>
    <dgm:cxn modelId="{2DF75B32-5869-44F7-846B-5D3662FB17D3}" type="presOf" srcId="{071F6305-56A1-4EEB-AE79-7054A3112905}" destId="{821CE27E-0C24-4759-8706-66BD8B2D7D69}" srcOrd="0" destOrd="6" presId="urn:microsoft.com/office/officeart/2005/8/layout/hList1"/>
    <dgm:cxn modelId="{254ED42B-0A58-47E9-B73B-7EADC858C057}" type="presOf" srcId="{C980B8F9-4832-4A51-B03E-AFCF14F382B8}" destId="{F4EBD499-C9E0-4ED9-85AB-C1E8F9CD1912}" srcOrd="0" destOrd="0" presId="urn:microsoft.com/office/officeart/2005/8/layout/hList1"/>
    <dgm:cxn modelId="{0D32FC15-A20E-4B62-B903-A8A00ADE2DC6}" srcId="{C980B8F9-4832-4A51-B03E-AFCF14F382B8}" destId="{B2AB4922-A2F3-4BD6-A9EA-AD3E7B45FC5E}" srcOrd="0" destOrd="0" parTransId="{9508A772-B5EA-46BF-B1FA-7ACCD1C934AB}" sibTransId="{F190342A-7AD5-4184-AED8-7F5AAE2B7100}"/>
    <dgm:cxn modelId="{3731B1C9-A706-438A-85D4-36B91AC2E912}" type="presOf" srcId="{A51F8D39-577E-435B-AD81-3E67087E2C95}" destId="{BBF33929-9FD3-421B-9C57-9D0D8B7E6B29}" srcOrd="0" destOrd="3" presId="urn:microsoft.com/office/officeart/2005/8/layout/hList1"/>
    <dgm:cxn modelId="{53A172B2-E24D-4ABD-888B-72AFFAD0750F}" srcId="{BA53334C-DA15-478B-935C-B65306D5259E}" destId="{6E1BC8B9-CD1B-4091-BB51-5E9CFACE9F3E}" srcOrd="2" destOrd="0" parTransId="{DB1FDC15-3877-42E7-803C-A2E46C0F76A0}" sibTransId="{B076EFBE-F68C-4FB6-A0C7-5BB4CC3D229E}"/>
    <dgm:cxn modelId="{4EC84097-C9FF-424D-8B5C-A4272AC4B790}" type="presOf" srcId="{56D67B99-7FBA-482A-96F8-546950ACC659}" destId="{BBF33929-9FD3-421B-9C57-9D0D8B7E6B29}" srcOrd="0" destOrd="4" presId="urn:microsoft.com/office/officeart/2005/8/layout/hList1"/>
    <dgm:cxn modelId="{062BB23D-2159-4E7C-B0B6-EFB8A6160614}" type="presOf" srcId="{CF847928-F514-4599-9CB4-34BE2E756350}" destId="{014C3DAA-345B-42E2-8058-88B828CE6244}" srcOrd="0" destOrd="0" presId="urn:microsoft.com/office/officeart/2005/8/layout/hList1"/>
    <dgm:cxn modelId="{DAED5116-8C81-4D7F-9CA2-BCF0D610EDFA}" srcId="{C980B8F9-4832-4A51-B03E-AFCF14F382B8}" destId="{2E9ABEEF-364B-4B44-8FE3-276A2B6F982F}" srcOrd="8" destOrd="0" parTransId="{3E286B17-180E-4FE2-BA58-56038834A5C8}" sibTransId="{D3FE26E4-24A7-4C96-94BD-6E667B21A9C9}"/>
    <dgm:cxn modelId="{9EF28DCB-AFC4-4DFE-9BC2-77CD50328589}" srcId="{C980B8F9-4832-4A51-B03E-AFCF14F382B8}" destId="{D990FAA1-3834-4F62-919F-53147FD7A077}" srcOrd="5" destOrd="0" parTransId="{9C9E41E2-7E11-4479-B267-261498153734}" sibTransId="{8324AA8B-D0DC-40F2-8BC5-78061343C9B4}"/>
    <dgm:cxn modelId="{048F8534-CE15-40A1-BE4A-0F65641D3403}" srcId="{CF847928-F514-4599-9CB4-34BE2E756350}" destId="{56D67B99-7FBA-482A-96F8-546950ACC659}" srcOrd="4" destOrd="0" parTransId="{43C9118B-B923-48AE-97C5-55629443DE90}" sibTransId="{5BAF6D16-AACB-441F-B746-E320A47D2345}"/>
    <dgm:cxn modelId="{F1F9FE70-E2D9-4C9F-A6BE-BDE70CA4CF84}" type="presOf" srcId="{DDBF1627-E073-427A-97E5-3120BB513DE2}" destId="{821CE27E-0C24-4759-8706-66BD8B2D7D69}" srcOrd="0" destOrd="1" presId="urn:microsoft.com/office/officeart/2005/8/layout/hList1"/>
    <dgm:cxn modelId="{E96172E8-D511-4F0F-81AA-4F375DC57CF9}" type="presOf" srcId="{6E1BC8B9-CD1B-4091-BB51-5E9CFACE9F3E}" destId="{D450F18F-ECC1-4F38-91E9-80699E4DA02B}" srcOrd="0" destOrd="2" presId="urn:microsoft.com/office/officeart/2005/8/layout/hList1"/>
    <dgm:cxn modelId="{21FB2DB2-E198-4FA6-86AD-B004EFAE3656}" srcId="{BA53334C-DA15-478B-935C-B65306D5259E}" destId="{1499BCEC-FE89-4B18-9681-AB4A77B924B3}" srcOrd="0" destOrd="0" parTransId="{E542CF36-141D-4E8C-998C-0A7576804BBD}" sibTransId="{AC91F9B2-5FBE-4CF6-9250-C21BC69E080D}"/>
    <dgm:cxn modelId="{31DE4768-35AA-4B18-BC75-D64E47A6919F}" type="presOf" srcId="{C70DE8E6-42E2-4788-AD2E-7677E40770B4}" destId="{1A0EEDCE-4E59-4020-A48F-9C04F467E225}" srcOrd="0" destOrd="0" presId="urn:microsoft.com/office/officeart/2005/8/layout/hList1"/>
    <dgm:cxn modelId="{F083EE78-1A4F-4B88-966D-1693BD736961}" srcId="{C980B8F9-4832-4A51-B03E-AFCF14F382B8}" destId="{A1B67B1A-48BE-4550-AF7C-3778EBDC3CF4}" srcOrd="7" destOrd="0" parTransId="{C03E05C7-953D-4D1D-AEEE-E642D4AEFBE0}" sibTransId="{EC96207C-A860-4A27-A4E6-F266F53EBB4A}"/>
    <dgm:cxn modelId="{737D6A1B-F3BE-47CD-8661-DE122CAB8339}" srcId="{C980B8F9-4832-4A51-B03E-AFCF14F382B8}" destId="{C66A4635-1E0E-4906-8622-A648E08183A4}" srcOrd="4" destOrd="0" parTransId="{48192325-8A37-4310-A4D9-DCAC3F513ABE}" sibTransId="{4C92422B-0882-4F3B-BBD9-399AB4EE1475}"/>
    <dgm:cxn modelId="{D386DA2F-6EFC-42B4-8459-2F015AB8724B}" type="presOf" srcId="{044614C2-8EA7-437D-9EA6-8DFF3B9BC8B0}" destId="{94A62EF0-E00D-43EF-B67B-F4C5FF0C1DEE}" srcOrd="0" destOrd="0" presId="urn:microsoft.com/office/officeart/2005/8/layout/hList1"/>
    <dgm:cxn modelId="{A0AE0EDF-83A3-4F44-B61A-7A5FD68B5CA5}" srcId="{CF847928-F514-4599-9CB4-34BE2E756350}" destId="{C619DA41-5C2B-4A78-8CFF-68EB889E24CA}" srcOrd="1" destOrd="0" parTransId="{45C624B6-C99B-42E3-9969-B40BEEA50390}" sibTransId="{B9999396-F4BD-46C1-8D45-F04BD5BAA485}"/>
    <dgm:cxn modelId="{9AC1BA59-56C9-48E4-AA5C-B1DC9DEE56CE}" type="presOf" srcId="{1499BCEC-FE89-4B18-9681-AB4A77B924B3}" destId="{D450F18F-ECC1-4F38-91E9-80699E4DA02B}" srcOrd="0" destOrd="0" presId="urn:microsoft.com/office/officeart/2005/8/layout/hList1"/>
    <dgm:cxn modelId="{5323E9FF-B971-4411-9091-122E66A2E19D}" type="presOf" srcId="{EE63BCDC-0DF8-4F9E-BBBF-50C217F292BF}" destId="{BBF33929-9FD3-421B-9C57-9D0D8B7E6B29}" srcOrd="0" destOrd="0" presId="urn:microsoft.com/office/officeart/2005/8/layout/hList1"/>
    <dgm:cxn modelId="{DCB19057-0CBD-43B4-A834-08976BF5F334}" type="presParOf" srcId="{1A0EEDCE-4E59-4020-A48F-9C04F467E225}" destId="{B20FB6B4-D9E1-4413-BC48-E3FCF032725E}" srcOrd="0" destOrd="0" presId="urn:microsoft.com/office/officeart/2005/8/layout/hList1"/>
    <dgm:cxn modelId="{A6F53302-2D84-4BAC-8B54-F679773697FC}" type="presParOf" srcId="{B20FB6B4-D9E1-4413-BC48-E3FCF032725E}" destId="{F4EBD499-C9E0-4ED9-85AB-C1E8F9CD1912}" srcOrd="0" destOrd="0" presId="urn:microsoft.com/office/officeart/2005/8/layout/hList1"/>
    <dgm:cxn modelId="{41149471-6024-4D78-909D-92F2EE13A596}" type="presParOf" srcId="{B20FB6B4-D9E1-4413-BC48-E3FCF032725E}" destId="{821CE27E-0C24-4759-8706-66BD8B2D7D69}" srcOrd="1" destOrd="0" presId="urn:microsoft.com/office/officeart/2005/8/layout/hList1"/>
    <dgm:cxn modelId="{80233172-7690-43F9-8CA7-2DC69101AFAE}" type="presParOf" srcId="{1A0EEDCE-4E59-4020-A48F-9C04F467E225}" destId="{E2CE3543-D311-4E4B-9CBA-3FAF2895C7C6}" srcOrd="1" destOrd="0" presId="urn:microsoft.com/office/officeart/2005/8/layout/hList1"/>
    <dgm:cxn modelId="{1A1A9AEB-2DF3-4EE0-B34C-291698D79778}" type="presParOf" srcId="{1A0EEDCE-4E59-4020-A48F-9C04F467E225}" destId="{26F4FA39-42F8-4F4F-895F-38BFD4E2BF82}" srcOrd="2" destOrd="0" presId="urn:microsoft.com/office/officeart/2005/8/layout/hList1"/>
    <dgm:cxn modelId="{A22EA8EB-E20A-44DB-ACA3-D3A95C6ACD62}" type="presParOf" srcId="{26F4FA39-42F8-4F4F-895F-38BFD4E2BF82}" destId="{014C3DAA-345B-42E2-8058-88B828CE6244}" srcOrd="0" destOrd="0" presId="urn:microsoft.com/office/officeart/2005/8/layout/hList1"/>
    <dgm:cxn modelId="{487915E6-69E1-4B2C-8322-1F849A9CBA05}" type="presParOf" srcId="{26F4FA39-42F8-4F4F-895F-38BFD4E2BF82}" destId="{BBF33929-9FD3-421B-9C57-9D0D8B7E6B29}" srcOrd="1" destOrd="0" presId="urn:microsoft.com/office/officeart/2005/8/layout/hList1"/>
    <dgm:cxn modelId="{7458E4F0-76B0-4C5C-9CEF-8B7DE4CE67A8}" type="presParOf" srcId="{1A0EEDCE-4E59-4020-A48F-9C04F467E225}" destId="{CBA408B1-1D7F-47ED-B6FF-2D0A3441CD4E}" srcOrd="3" destOrd="0" presId="urn:microsoft.com/office/officeart/2005/8/layout/hList1"/>
    <dgm:cxn modelId="{C5C608FF-BF78-4D62-8D3B-4DCACEBCFB33}" type="presParOf" srcId="{1A0EEDCE-4E59-4020-A48F-9C04F467E225}" destId="{E803ED15-E450-41F3-9085-6ADED80FE65B}" srcOrd="4" destOrd="0" presId="urn:microsoft.com/office/officeart/2005/8/layout/hList1"/>
    <dgm:cxn modelId="{1F4EA18C-740A-4B9F-A290-83E1D1454083}" type="presParOf" srcId="{E803ED15-E450-41F3-9085-6ADED80FE65B}" destId="{94A62EF0-E00D-43EF-B67B-F4C5FF0C1DEE}" srcOrd="0" destOrd="0" presId="urn:microsoft.com/office/officeart/2005/8/layout/hList1"/>
    <dgm:cxn modelId="{5FFFF53A-6727-44D3-9B11-3B3BDBD36752}" type="presParOf" srcId="{E803ED15-E450-41F3-9085-6ADED80FE65B}" destId="{C9224F37-4C43-4FE0-A060-84696C2449E5}" srcOrd="1" destOrd="0" presId="urn:microsoft.com/office/officeart/2005/8/layout/hList1"/>
    <dgm:cxn modelId="{57AC68D3-8988-4DBA-A7C9-ADCDDD61BA88}" type="presParOf" srcId="{1A0EEDCE-4E59-4020-A48F-9C04F467E225}" destId="{A18CC79D-CB3A-40D1-8DCB-ADA683927376}" srcOrd="5" destOrd="0" presId="urn:microsoft.com/office/officeart/2005/8/layout/hList1"/>
    <dgm:cxn modelId="{9D1D6F30-ED23-48A4-8CE9-C34D823239B6}" type="presParOf" srcId="{1A0EEDCE-4E59-4020-A48F-9C04F467E225}" destId="{780628FD-FF98-4AD9-B743-2D7E58CFBB83}" srcOrd="6" destOrd="0" presId="urn:microsoft.com/office/officeart/2005/8/layout/hList1"/>
    <dgm:cxn modelId="{67A74BC5-D7D8-42C1-B74D-70EA1CDE136F}" type="presParOf" srcId="{780628FD-FF98-4AD9-B743-2D7E58CFBB83}" destId="{45306669-BCB3-4464-AC1E-B02B4CDA3305}" srcOrd="0" destOrd="0" presId="urn:microsoft.com/office/officeart/2005/8/layout/hList1"/>
    <dgm:cxn modelId="{7F7FFA77-5B34-4536-95F4-207E19C58816}" type="presParOf" srcId="{780628FD-FF98-4AD9-B743-2D7E58CFBB83}" destId="{D450F18F-ECC1-4F38-91E9-80699E4DA0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244F-DF3D-4029-B57A-BE03383CCBBB}">
      <dsp:nvSpPr>
        <dsp:cNvPr id="0" name=""/>
        <dsp:cNvSpPr/>
      </dsp:nvSpPr>
      <dsp:spPr>
        <a:xfrm>
          <a:off x="3214" y="497322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Plan estratégico Nacional costeado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2019-2023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“Hacia el fin de la Tuberculosis”</a:t>
          </a:r>
          <a:endParaRPr lang="es-ES" sz="1700" kern="1200" dirty="0"/>
        </a:p>
      </dsp:txBody>
      <dsp:txXfrm>
        <a:off x="3214" y="497322"/>
        <a:ext cx="2550318" cy="1530191"/>
      </dsp:txXfrm>
    </dsp:sp>
    <dsp:sp modelId="{2F706A05-4AA9-4BB5-977A-4F48B40B22D4}">
      <dsp:nvSpPr>
        <dsp:cNvPr id="0" name=""/>
        <dsp:cNvSpPr/>
      </dsp:nvSpPr>
      <dsp:spPr>
        <a:xfrm>
          <a:off x="2808565" y="497322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PNTB con capacidad técnica  y direccionalidad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 </a:t>
          </a:r>
          <a:endParaRPr lang="es-ES" sz="1700" kern="1200" dirty="0"/>
        </a:p>
      </dsp:txBody>
      <dsp:txXfrm>
        <a:off x="2808565" y="497322"/>
        <a:ext cx="2550318" cy="1530191"/>
      </dsp:txXfrm>
    </dsp:sp>
    <dsp:sp modelId="{2CC0B52C-B7F3-4F4B-80F1-24769FDAE1DD}">
      <dsp:nvSpPr>
        <dsp:cNvPr id="0" name=""/>
        <dsp:cNvSpPr/>
      </dsp:nvSpPr>
      <dsp:spPr>
        <a:xfrm>
          <a:off x="5613915" y="497322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Asistencia Técnica Experta</a:t>
          </a:r>
          <a:endParaRPr lang="es-ES" sz="1700" kern="1200" dirty="0"/>
        </a:p>
      </dsp:txBody>
      <dsp:txXfrm>
        <a:off x="5613915" y="497322"/>
        <a:ext cx="2550318" cy="1530191"/>
      </dsp:txXfrm>
    </dsp:sp>
    <dsp:sp modelId="{5E37588D-723E-494F-99C2-1A90DB283001}">
      <dsp:nvSpPr>
        <dsp:cNvPr id="0" name=""/>
        <dsp:cNvSpPr/>
      </dsp:nvSpPr>
      <dsp:spPr>
        <a:xfrm>
          <a:off x="8419266" y="497322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Mayor tiempo para preparar la solicitud de financiamiento</a:t>
          </a:r>
          <a:endParaRPr lang="es-ES" sz="1700" kern="1200" dirty="0"/>
        </a:p>
      </dsp:txBody>
      <dsp:txXfrm>
        <a:off x="8419266" y="497322"/>
        <a:ext cx="2550318" cy="15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D499-C9E0-4ED9-85AB-C1E8F9CD1912}">
      <dsp:nvSpPr>
        <dsp:cNvPr id="0" name=""/>
        <dsp:cNvSpPr/>
      </dsp:nvSpPr>
      <dsp:spPr>
        <a:xfrm>
          <a:off x="5143" y="12850"/>
          <a:ext cx="1971675" cy="645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Detección Activa</a:t>
          </a:r>
          <a:endParaRPr lang="es-ES" sz="1800" kern="1200" dirty="0"/>
        </a:p>
      </dsp:txBody>
      <dsp:txXfrm>
        <a:off x="5143" y="12850"/>
        <a:ext cx="1971675" cy="645089"/>
      </dsp:txXfrm>
    </dsp:sp>
    <dsp:sp modelId="{821CE27E-0C24-4759-8706-66BD8B2D7D69}">
      <dsp:nvSpPr>
        <dsp:cNvPr id="0" name=""/>
        <dsp:cNvSpPr/>
      </dsp:nvSpPr>
      <dsp:spPr>
        <a:xfrm>
          <a:off x="5143" y="657939"/>
          <a:ext cx="1971675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Superar la brecha del 20</a:t>
          </a:r>
          <a:r>
            <a:rPr lang="es-ES" sz="1800" kern="1200" dirty="0" smtClean="0"/>
            <a:t>%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Adecuada supervisión y administración de las actividades extra muros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>
        <a:off x="5143" y="657939"/>
        <a:ext cx="1971675" cy="3755159"/>
      </dsp:txXfrm>
    </dsp:sp>
    <dsp:sp modelId="{014C3DAA-345B-42E2-8058-88B828CE6244}">
      <dsp:nvSpPr>
        <dsp:cNvPr id="0" name=""/>
        <dsp:cNvSpPr/>
      </dsp:nvSpPr>
      <dsp:spPr>
        <a:xfrm>
          <a:off x="2252852" y="12850"/>
          <a:ext cx="1971675" cy="645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Logística de medicamentos</a:t>
          </a:r>
          <a:endParaRPr lang="es-ES" sz="1800" kern="1200" dirty="0"/>
        </a:p>
      </dsp:txBody>
      <dsp:txXfrm>
        <a:off x="2252852" y="12850"/>
        <a:ext cx="1971675" cy="645089"/>
      </dsp:txXfrm>
    </dsp:sp>
    <dsp:sp modelId="{BBF33929-9FD3-421B-9C57-9D0D8B7E6B29}">
      <dsp:nvSpPr>
        <dsp:cNvPr id="0" name=""/>
        <dsp:cNvSpPr/>
      </dsp:nvSpPr>
      <dsp:spPr>
        <a:xfrm>
          <a:off x="2252852" y="657939"/>
          <a:ext cx="1971675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Mantener las buenas prácticas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Tener información en el nivel central sobre el abastecimiento en los servicios de salud </a:t>
          </a:r>
          <a:endParaRPr lang="es-ES" sz="1800" kern="1200" dirty="0"/>
        </a:p>
      </dsp:txBody>
      <dsp:txXfrm>
        <a:off x="2252852" y="657939"/>
        <a:ext cx="1971675" cy="3755159"/>
      </dsp:txXfrm>
    </dsp:sp>
    <dsp:sp modelId="{94A62EF0-E00D-43EF-B67B-F4C5FF0C1DEE}">
      <dsp:nvSpPr>
        <dsp:cNvPr id="0" name=""/>
        <dsp:cNvSpPr/>
      </dsp:nvSpPr>
      <dsp:spPr>
        <a:xfrm>
          <a:off x="4500562" y="12850"/>
          <a:ext cx="1971675" cy="645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Laboratorio</a:t>
          </a:r>
          <a:endParaRPr lang="es-ES" sz="1800" kern="1200" dirty="0"/>
        </a:p>
      </dsp:txBody>
      <dsp:txXfrm>
        <a:off x="4500562" y="12850"/>
        <a:ext cx="1971675" cy="645089"/>
      </dsp:txXfrm>
    </dsp:sp>
    <dsp:sp modelId="{C9224F37-4C43-4FE0-A060-84696C2449E5}">
      <dsp:nvSpPr>
        <dsp:cNvPr id="0" name=""/>
        <dsp:cNvSpPr/>
      </dsp:nvSpPr>
      <dsp:spPr>
        <a:xfrm>
          <a:off x="4500562" y="657939"/>
          <a:ext cx="1971675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Mejorar el sistema de toma, manejo y transporte de muestra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>
        <a:off x="4500562" y="657939"/>
        <a:ext cx="1971675" cy="3755159"/>
      </dsp:txXfrm>
    </dsp:sp>
    <dsp:sp modelId="{7EB10FA1-703F-48F3-B248-70CFA83D9F04}">
      <dsp:nvSpPr>
        <dsp:cNvPr id="0" name=""/>
        <dsp:cNvSpPr/>
      </dsp:nvSpPr>
      <dsp:spPr>
        <a:xfrm>
          <a:off x="6748272" y="12850"/>
          <a:ext cx="1971675" cy="645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Prevención</a:t>
          </a:r>
          <a:endParaRPr lang="es-ES" sz="1800" kern="1200" dirty="0"/>
        </a:p>
      </dsp:txBody>
      <dsp:txXfrm>
        <a:off x="6748272" y="12850"/>
        <a:ext cx="1971675" cy="645089"/>
      </dsp:txXfrm>
    </dsp:sp>
    <dsp:sp modelId="{DD1E6769-4F4B-400C-B6D0-06771A58CC0C}">
      <dsp:nvSpPr>
        <dsp:cNvPr id="0" name=""/>
        <dsp:cNvSpPr/>
      </dsp:nvSpPr>
      <dsp:spPr>
        <a:xfrm>
          <a:off x="6748272" y="657939"/>
          <a:ext cx="1971675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Aumentar el estudio de contactos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Mejorar el TPI  en niños menores de 5 años</a:t>
          </a:r>
          <a:endParaRPr lang="es-ES" sz="1800" kern="1200" dirty="0"/>
        </a:p>
      </dsp:txBody>
      <dsp:txXfrm>
        <a:off x="6748272" y="657939"/>
        <a:ext cx="1971675" cy="3755159"/>
      </dsp:txXfrm>
    </dsp:sp>
    <dsp:sp modelId="{45306669-BCB3-4464-AC1E-B02B4CDA3305}">
      <dsp:nvSpPr>
        <dsp:cNvPr id="0" name=""/>
        <dsp:cNvSpPr/>
      </dsp:nvSpPr>
      <dsp:spPr>
        <a:xfrm>
          <a:off x="8995981" y="12850"/>
          <a:ext cx="1971675" cy="645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/>
            <a:t>Sistema de Información </a:t>
          </a:r>
          <a:endParaRPr lang="es-ES" sz="1800" kern="1200" dirty="0"/>
        </a:p>
      </dsp:txBody>
      <dsp:txXfrm>
        <a:off x="8995981" y="12850"/>
        <a:ext cx="1971675" cy="645089"/>
      </dsp:txXfrm>
    </dsp:sp>
    <dsp:sp modelId="{D450F18F-ECC1-4F38-91E9-80699E4DA02B}">
      <dsp:nvSpPr>
        <dsp:cNvPr id="0" name=""/>
        <dsp:cNvSpPr/>
      </dsp:nvSpPr>
      <dsp:spPr>
        <a:xfrm>
          <a:off x="8995981" y="657939"/>
          <a:ext cx="1971675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Oportuno </a:t>
          </a:r>
          <a:r>
            <a:rPr lang="es-ES" sz="1800" kern="1200" dirty="0"/>
            <a:t>y eficaz </a:t>
          </a:r>
        </a:p>
      </dsp:txBody>
      <dsp:txXfrm>
        <a:off x="8995981" y="657939"/>
        <a:ext cx="1971675" cy="3755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D499-C9E0-4ED9-85AB-C1E8F9CD1912}">
      <dsp:nvSpPr>
        <dsp:cNvPr id="0" name=""/>
        <dsp:cNvSpPr/>
      </dsp:nvSpPr>
      <dsp:spPr>
        <a:xfrm>
          <a:off x="4125" y="84475"/>
          <a:ext cx="248066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PPL</a:t>
          </a:r>
          <a:endParaRPr lang="es-ES" sz="2200" kern="1200" dirty="0"/>
        </a:p>
      </dsp:txBody>
      <dsp:txXfrm>
        <a:off x="4125" y="84475"/>
        <a:ext cx="2480667" cy="633600"/>
      </dsp:txXfrm>
    </dsp:sp>
    <dsp:sp modelId="{821CE27E-0C24-4759-8706-66BD8B2D7D69}">
      <dsp:nvSpPr>
        <dsp:cNvPr id="0" name=""/>
        <dsp:cNvSpPr/>
      </dsp:nvSpPr>
      <dsp:spPr>
        <a:xfrm>
          <a:off x="4125" y="718075"/>
          <a:ext cx="2480667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Hacinamiento y sobrepoblación de </a:t>
          </a:r>
          <a:r>
            <a:rPr lang="es-ES" sz="1600" kern="1200" dirty="0" err="1" smtClean="0"/>
            <a:t>carceles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Convenio de MSPAS y SP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Funcionamiento de las Clínicas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Acceso a Xpert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Adherencia al tratamiento</a:t>
          </a:r>
          <a:endParaRPr lang="es-ES" sz="1600" kern="1200" dirty="0"/>
        </a:p>
      </dsp:txBody>
      <dsp:txXfrm>
        <a:off x="4125" y="718075"/>
        <a:ext cx="2480667" cy="3623400"/>
      </dsp:txXfrm>
    </dsp:sp>
    <dsp:sp modelId="{014C3DAA-345B-42E2-8058-88B828CE6244}">
      <dsp:nvSpPr>
        <dsp:cNvPr id="0" name=""/>
        <dsp:cNvSpPr/>
      </dsp:nvSpPr>
      <dsp:spPr>
        <a:xfrm>
          <a:off x="2832086" y="84475"/>
          <a:ext cx="248066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PV</a:t>
          </a:r>
          <a:endParaRPr lang="es-ES" sz="2200" kern="1200" dirty="0"/>
        </a:p>
      </dsp:txBody>
      <dsp:txXfrm>
        <a:off x="2832086" y="84475"/>
        <a:ext cx="2480667" cy="633600"/>
      </dsp:txXfrm>
    </dsp:sp>
    <dsp:sp modelId="{BBF33929-9FD3-421B-9C57-9D0D8B7E6B29}">
      <dsp:nvSpPr>
        <dsp:cNvPr id="0" name=""/>
        <dsp:cNvSpPr/>
      </dsp:nvSpPr>
      <dsp:spPr>
        <a:xfrm>
          <a:off x="2832086" y="718075"/>
          <a:ext cx="2480667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Acciones solidas entre el PNT y PNS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Uso del Xpert y PPD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Comité Nacional de Co-infección TB/VIH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Terapia preventiva con isoniazida (TPI)</a:t>
          </a:r>
          <a:endParaRPr lang="es-ES" sz="1600" kern="1200" dirty="0"/>
        </a:p>
      </dsp:txBody>
      <dsp:txXfrm>
        <a:off x="2832086" y="718075"/>
        <a:ext cx="2480667" cy="3623400"/>
      </dsp:txXfrm>
    </dsp:sp>
    <dsp:sp modelId="{94A62EF0-E00D-43EF-B67B-F4C5FF0C1DEE}">
      <dsp:nvSpPr>
        <dsp:cNvPr id="0" name=""/>
        <dsp:cNvSpPr/>
      </dsp:nvSpPr>
      <dsp:spPr>
        <a:xfrm>
          <a:off x="5660046" y="84475"/>
          <a:ext cx="248066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COMORBILIDAD </a:t>
          </a:r>
          <a:endParaRPr lang="es-ES" sz="2200" kern="1200" dirty="0"/>
        </a:p>
      </dsp:txBody>
      <dsp:txXfrm>
        <a:off x="5660046" y="84475"/>
        <a:ext cx="2480667" cy="633600"/>
      </dsp:txXfrm>
    </dsp:sp>
    <dsp:sp modelId="{C9224F37-4C43-4FE0-A060-84696C2449E5}">
      <dsp:nvSpPr>
        <dsp:cNvPr id="0" name=""/>
        <dsp:cNvSpPr/>
      </dsp:nvSpPr>
      <dsp:spPr>
        <a:xfrm>
          <a:off x="5660046" y="718075"/>
          <a:ext cx="2480667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32% (24/75) de los casos de TB-MDR son personas con DM</a:t>
          </a: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Una adecuada coordinación con  Programa  Nacional de Enfermedades Crónicas. </a:t>
          </a:r>
          <a:endParaRPr lang="es-E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</dsp:txBody>
      <dsp:txXfrm>
        <a:off x="5660046" y="718075"/>
        <a:ext cx="2480667" cy="3623400"/>
      </dsp:txXfrm>
    </dsp:sp>
    <dsp:sp modelId="{45306669-BCB3-4464-AC1E-B02B4CDA3305}">
      <dsp:nvSpPr>
        <dsp:cNvPr id="0" name=""/>
        <dsp:cNvSpPr/>
      </dsp:nvSpPr>
      <dsp:spPr>
        <a:xfrm>
          <a:off x="8488007" y="84475"/>
          <a:ext cx="248066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Migrantes</a:t>
          </a:r>
          <a:r>
            <a:rPr lang="es-ES" sz="2200" kern="1200" baseline="0" dirty="0" smtClean="0"/>
            <a:t> </a:t>
          </a:r>
          <a:endParaRPr lang="es-ES" sz="2200" kern="1200" dirty="0"/>
        </a:p>
      </dsp:txBody>
      <dsp:txXfrm>
        <a:off x="8488007" y="84475"/>
        <a:ext cx="2480667" cy="633600"/>
      </dsp:txXfrm>
    </dsp:sp>
    <dsp:sp modelId="{D450F18F-ECC1-4F38-91E9-80699E4DA02B}">
      <dsp:nvSpPr>
        <dsp:cNvPr id="0" name=""/>
        <dsp:cNvSpPr/>
      </dsp:nvSpPr>
      <dsp:spPr>
        <a:xfrm>
          <a:off x="8488007" y="718075"/>
          <a:ext cx="2480667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Búsqueda activa en lugares priorizados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Uso de Xpert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Coordinación  </a:t>
          </a:r>
          <a:r>
            <a:rPr lang="es-ES" sz="1600" kern="1200" dirty="0" err="1" smtClean="0"/>
            <a:t>bi</a:t>
          </a:r>
          <a:r>
            <a:rPr lang="es-ES" sz="1600" kern="1200" dirty="0" smtClean="0"/>
            <a:t>-nacionales con los sitios fronterizos </a:t>
          </a:r>
          <a:endParaRPr lang="es-ES" sz="1600" kern="1200" dirty="0"/>
        </a:p>
      </dsp:txBody>
      <dsp:txXfrm>
        <a:off x="8488007" y="718075"/>
        <a:ext cx="2480667" cy="36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0.01389</cdr:x>
      <cdr:y>0.12847</cdr:y>
    </cdr:from>
    <cdr:to>
      <cdr:x>0.04167</cdr:x>
      <cdr:y>0.74653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66675" y="352425"/>
          <a:ext cx="133350" cy="1695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m</a:t>
          </a:r>
        </a:p>
        <a:p xmlns:a="http://schemas.openxmlformats.org/drawingml/2006/main">
          <a:endParaRPr lang="en-US" sz="1400" dirty="0"/>
        </a:p>
        <a:p xmlns:a="http://schemas.openxmlformats.org/drawingml/2006/main">
          <a:endParaRPr lang="en-US" sz="1400" dirty="0"/>
        </a:p>
        <a:p xmlns:a="http://schemas.openxmlformats.org/drawingml/2006/main">
          <a:r>
            <a:rPr lang="en-US" sz="1400" dirty="0"/>
            <a:t>USD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5079-7EDE-452E-B3FB-13A5977C65E3}" type="datetimeFigureOut">
              <a:rPr lang="en-US" smtClean="0"/>
              <a:t>7/03/19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52299-03C3-4036-831B-38DC7DA3E8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A12EE-3DAA-4326-A5B3-7EB1C5029C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2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decir</a:t>
            </a:r>
            <a:r>
              <a:rPr lang="es-ES" baseline="0" dirty="0" smtClean="0"/>
              <a:t> incidencia sino notificaciones de casos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baseline="0" noProof="0" dirty="0" smtClean="0">
                <a:solidFill>
                  <a:srgbClr val="FF0000"/>
                </a:solidFill>
              </a:rPr>
              <a:t>GBD Global Burden of Disease estimadas por el Instituto de Métrica  y Evaluación en Salud</a:t>
            </a:r>
            <a:endParaRPr lang="en-US" baseline="0" noProof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FE551-4FD5-424C-AA9B-7C3B4C2DDC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5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6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1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5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4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E551-4FD5-424C-AA9B-7C3B4C2DDC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E551-4FD5-424C-AA9B-7C3B4C2DDC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E551-4FD5-424C-AA9B-7C3B4C2DDC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356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37067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718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47032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47032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35673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35673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102100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979228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 userDrawn="1">
            <p:ph type="sldNum" sz="quarter" idx="18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41875" y="6008918"/>
            <a:ext cx="1123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1012"/>
      </p:ext>
    </p:extLst>
  </p:cSld>
  <p:clrMapOvr>
    <a:masterClrMapping/>
  </p:clrMapOvr>
  <p:transition xmlns:p14="http://schemas.microsoft.com/office/powerpoint/2010/main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35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250267"/>
            <a:ext cx="3115733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267202" y="1250265"/>
            <a:ext cx="7251700" cy="4667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72206" y="6019576"/>
            <a:ext cx="1236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17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137" y="236015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7" y="4895191"/>
            <a:ext cx="10972800" cy="648967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138" y="1214439"/>
            <a:ext cx="10979149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89624" y="6017628"/>
            <a:ext cx="1297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39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032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372551"/>
            <a:ext cx="5494604" cy="3150275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>
                <a:solidFill>
                  <a:schemeClr val="bg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15748" y="6032501"/>
            <a:ext cx="1158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89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5"/>
            <a:ext cx="12192000" cy="4917323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75132"/>
            <a:ext cx="10972800" cy="882624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 b="0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42293584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12192000" cy="5819335"/>
          </a:xfr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47694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146781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5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473849"/>
            <a:ext cx="103632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9" y="3648708"/>
            <a:ext cx="10386484" cy="430887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5" y="5866687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8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3" y="446788"/>
            <a:ext cx="1879037" cy="611176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757294" y="546978"/>
            <a:ext cx="3257321" cy="410803"/>
            <a:chOff x="6118160" y="4634273"/>
            <a:chExt cx="1678873" cy="211734"/>
          </a:xfrm>
        </p:grpSpPr>
        <p:pic>
          <p:nvPicPr>
            <p:cNvPr id="20" name="Picture 2" descr="Image result for idrc uganda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t="25329" r="18024" b="28199"/>
            <a:stretch/>
          </p:blipFill>
          <p:spPr bwMode="auto">
            <a:xfrm>
              <a:off x="7139551" y="4634273"/>
              <a:ext cx="487546" cy="21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7797033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160" y="4659426"/>
              <a:ext cx="681519" cy="180656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>
            <a:xfrm>
              <a:off x="6969615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14A6C7C-D917-460A-820E-BE060B830A09}"/>
              </a:ext>
            </a:extLst>
          </p:cNvPr>
          <p:cNvPicPr/>
          <p:nvPr userDrawn="1"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19" y="569258"/>
            <a:ext cx="953347" cy="3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13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21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0146"/>
            <a:ext cx="5183188" cy="35460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98FB-BEAC-4826-8B17-149D64D4E0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7075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72947" y="6006450"/>
            <a:ext cx="11408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25287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65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7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659293" y="6008921"/>
            <a:ext cx="1105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8" y="997804"/>
            <a:ext cx="5386917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8" y="1828799"/>
            <a:ext cx="5386917" cy="4053387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09680"/>
            <a:ext cx="5389033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0675"/>
            <a:ext cx="5389033" cy="4055159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chemeClr val="tx1"/>
                </a:solidFill>
              </a:defRPr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7" y="225733"/>
            <a:ext cx="10922000" cy="7386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694128" y="6035042"/>
            <a:ext cx="1088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6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6326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357" y="227753"/>
            <a:ext cx="10972800" cy="7017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250267"/>
            <a:ext cx="3115733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267202" y="1250265"/>
            <a:ext cx="7251700" cy="4667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72206" y="6019576"/>
            <a:ext cx="1236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61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137" y="236015"/>
            <a:ext cx="10972800" cy="7017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7" y="4895191"/>
            <a:ext cx="10972800" cy="648967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138" y="1214439"/>
            <a:ext cx="10979149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89624" y="6017628"/>
            <a:ext cx="1297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02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152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3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33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015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65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68001" y="6017624"/>
            <a:ext cx="1027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52583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93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50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694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53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00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38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0"/>
            <a:ext cx="10972800" cy="4316104"/>
          </a:xfrm>
        </p:spPr>
        <p:txBody>
          <a:bodyPr/>
          <a:lstStyle>
            <a:lvl1pPr marL="459306" indent="-459306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863578" indent="-380990">
              <a:buSzPct val="90000"/>
              <a:buFont typeface="+mj-lt"/>
              <a:buAutoNum type="alphaLcPeriod"/>
              <a:defRPr sz="2133">
                <a:solidFill>
                  <a:schemeClr val="tx1"/>
                </a:solidFill>
              </a:defRPr>
            </a:lvl2pPr>
            <a:lvl3pPr marL="1185304" indent="-264577">
              <a:buSzPct val="90000"/>
              <a:buFont typeface="+mj-lt"/>
              <a:buAutoNum type="romanLcPeriod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50583" y="6027310"/>
            <a:ext cx="1158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24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589623" y="5982789"/>
            <a:ext cx="1123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3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875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427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7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659293" y="6008921"/>
            <a:ext cx="1105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07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8" y="997804"/>
            <a:ext cx="5386917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8" y="1828799"/>
            <a:ext cx="5386917" cy="4053387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09680"/>
            <a:ext cx="5389033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0675"/>
            <a:ext cx="5389033" cy="4055159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chemeClr val="tx1"/>
                </a:solidFill>
              </a:defRPr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7" y="225733"/>
            <a:ext cx="10922000" cy="6258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94128" y="6035042"/>
            <a:ext cx="1088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21814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png"/><Relationship Id="rId28" Type="http://schemas.openxmlformats.org/officeDocument/2006/relationships/image" Target="../media/image3.emf"/><Relationship Id="rId29" Type="http://schemas.openxmlformats.org/officeDocument/2006/relationships/image" Target="../media/image4.png"/><Relationship Id="rId30" Type="http://schemas.openxmlformats.org/officeDocument/2006/relationships/image" Target="../media/image5.jpeg"/><Relationship Id="rId31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717" y="225734"/>
            <a:ext cx="10922000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717" y="1144589"/>
            <a:ext cx="10932584" cy="42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545114"/>
            <a:ext cx="12202617" cy="3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2110" y="6182722"/>
            <a:ext cx="3749757" cy="270421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8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28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8248703" y="6176776"/>
            <a:ext cx="3315912" cy="282312"/>
            <a:chOff x="6118160" y="4634273"/>
            <a:chExt cx="2486934" cy="211734"/>
          </a:xfrm>
        </p:grpSpPr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6967" y="4650278"/>
              <a:ext cx="638127" cy="16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Image result for idrc uganda"/>
            <p:cNvPicPr>
              <a:picLocks noChangeAspect="1" noChangeArrowheads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t="25329" r="18024" b="28199"/>
            <a:stretch/>
          </p:blipFill>
          <p:spPr bwMode="auto">
            <a:xfrm>
              <a:off x="7139551" y="4634273"/>
              <a:ext cx="487546" cy="21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Connector 29"/>
            <p:cNvCxnSpPr/>
            <p:nvPr userDrawn="1"/>
          </p:nvCxnSpPr>
          <p:spPr>
            <a:xfrm>
              <a:off x="7797033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160" y="4659426"/>
              <a:ext cx="681519" cy="180656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 userDrawn="1"/>
          </p:nvCxnSpPr>
          <p:spPr>
            <a:xfrm>
              <a:off x="6969615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42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62" r:id="rId19"/>
    <p:sldLayoutId id="2147483669" r:id="rId20"/>
    <p:sldLayoutId id="2147483670" r:id="rId21"/>
    <p:sldLayoutId id="2147483661" r:id="rId22"/>
    <p:sldLayoutId id="2147483672" r:id="rId23"/>
    <p:sldLayoutId id="2147483673" r:id="rId24"/>
  </p:sldLayoutIdLst>
  <p:transition xmlns:p14="http://schemas.microsoft.com/office/powerpoint/2010/main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9pPr>
    </p:titleStyle>
    <p:bodyStyle>
      <a:lvl1pPr marL="309026" indent="-30902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5632" indent="-294210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133">
          <a:solidFill>
            <a:schemeClr val="tx1"/>
          </a:solidFill>
          <a:latin typeface="+mn-lt"/>
        </a:defRPr>
      </a:lvl2pPr>
      <a:lvl3pPr marL="1217054" indent="-30902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867">
          <a:solidFill>
            <a:schemeClr val="tx1"/>
          </a:solidFill>
          <a:latin typeface="+mn-lt"/>
        </a:defRPr>
      </a:lvl3pPr>
      <a:lvl4pPr marL="1678475" indent="-309026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2133">
          <a:solidFill>
            <a:srgbClr val="404040"/>
          </a:solidFill>
          <a:latin typeface="+mn-lt"/>
        </a:defRPr>
      </a:lvl4pPr>
      <a:lvl5pPr marL="2129313" indent="-298443" algn="l" rtl="0" eaLnBrk="0" fontAlgn="base" hangingPunct="0">
        <a:spcBef>
          <a:spcPct val="45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73889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348483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95806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567652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25B0-EA92-423C-AA29-37587D5EA4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D8870-0DFF-4879-81DE-A5E938372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21533" y="2084605"/>
            <a:ext cx="8857809" cy="1138773"/>
          </a:xfrm>
        </p:spPr>
        <p:txBody>
          <a:bodyPr/>
          <a:lstStyle/>
          <a:p>
            <a:r>
              <a:rPr lang="x-none" altLang="en-US" dirty="0" smtClean="0">
                <a:latin typeface="Avenir Book"/>
                <a:cs typeface="Avenir Book"/>
              </a:rPr>
              <a:t>El Modelo de gestión del Fondo Mundial Tuberculosis </a:t>
            </a:r>
            <a:endParaRPr lang="en-US" altLang="en-US" dirty="0">
              <a:latin typeface="Avenir Book"/>
              <a:cs typeface="Avenir Book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x-none" sz="2000" dirty="0" smtClean="0">
                <a:latin typeface="Avenir Book"/>
                <a:cs typeface="Avenir Book"/>
              </a:rPr>
              <a:t>Dra. Maria del Rosario Orozco 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7 de </a:t>
            </a:r>
            <a:r>
              <a:rPr lang="x-none" sz="2000" dirty="0" smtClean="0">
                <a:latin typeface="Avenir Book"/>
                <a:cs typeface="Avenir Book"/>
              </a:rPr>
              <a:t>marzo</a:t>
            </a:r>
            <a:r>
              <a:rPr lang="en-US" sz="2000" dirty="0" smtClean="0">
                <a:latin typeface="Avenir Book"/>
                <a:cs typeface="Avenir Book"/>
              </a:rPr>
              <a:t>, </a:t>
            </a:r>
            <a:r>
              <a:rPr lang="en-US" sz="2000" dirty="0">
                <a:latin typeface="Avenir Book"/>
                <a:cs typeface="Avenir Book"/>
              </a:rPr>
              <a:t>2019 </a:t>
            </a:r>
          </a:p>
          <a:p>
            <a:r>
              <a:rPr lang="en-US" altLang="en-US" sz="1100" dirty="0">
                <a:latin typeface="Avenir Book"/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14962"/>
      </p:ext>
    </p:extLst>
  </p:cSld>
  <p:clrMapOvr>
    <a:masterClrMapping/>
  </p:clrMapOvr>
  <p:transition xmlns:p14="http://schemas.microsoft.com/office/powerpoint/2010/main" advTm="1982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896303" y="6298611"/>
            <a:ext cx="2743200" cy="365125"/>
          </a:xfrm>
        </p:spPr>
        <p:txBody>
          <a:bodyPr/>
          <a:lstStyle/>
          <a:p>
            <a:fld id="{9CD5E8C2-433D-DA44-BF3C-570879AC922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11" y="1663175"/>
            <a:ext cx="4169509" cy="42481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9696" y="239664"/>
            <a:ext cx="49089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 smtClean="0">
                <a:solidFill>
                  <a:srgbClr val="5BBB0E"/>
                </a:solidFill>
                <a:latin typeface="Avenir Book"/>
              </a:rPr>
              <a:t>Actualmente la cobertura de Xpert se encuentra  en 11 departamentos priorizados</a:t>
            </a:r>
            <a:endParaRPr lang="x-none" sz="2800" dirty="0">
              <a:solidFill>
                <a:srgbClr val="5BBB0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96303" y="153651"/>
            <a:ext cx="6090049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50000"/>
              </a:lnSpc>
              <a:spcBef>
                <a:spcPts val="54"/>
              </a:spcBef>
              <a:buClr>
                <a:schemeClr val="accent1"/>
              </a:buClr>
              <a:buSzPct val="110000"/>
              <a:buFontTx/>
              <a:buChar char="-"/>
            </a:pPr>
            <a:endParaRPr lang="es-ES" sz="2800" dirty="0" smtClean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Tx/>
              <a:buChar char="-"/>
            </a:pPr>
            <a:endParaRPr lang="es-ES" sz="2400" dirty="0" smtClean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Tx/>
              <a:buChar char="-"/>
            </a:pPr>
            <a:r>
              <a:rPr lang="es-ES" sz="2400" dirty="0" smtClean="0"/>
              <a:t>El porcentaje </a:t>
            </a:r>
            <a:r>
              <a:rPr lang="es-ES" sz="2400" dirty="0"/>
              <a:t>de casos de TB MDR que </a:t>
            </a:r>
            <a:r>
              <a:rPr lang="es-ES" sz="2400" dirty="0" smtClean="0"/>
              <a:t>comenzaron tratamiento entre </a:t>
            </a:r>
            <a:r>
              <a:rPr lang="es-ES" sz="2400" dirty="0"/>
              <a:t>2011-2014 fue del 78</a:t>
            </a:r>
            <a:r>
              <a:rPr lang="es-ES" sz="2400" dirty="0" smtClean="0"/>
              <a:t>% (49/33)</a:t>
            </a:r>
          </a:p>
          <a:p>
            <a:pPr>
              <a:lnSpc>
                <a:spcPct val="50000"/>
              </a:lnSpc>
              <a:spcBef>
                <a:spcPts val="54"/>
              </a:spcBef>
              <a:buClr>
                <a:schemeClr val="accent1"/>
              </a:buClr>
              <a:buSzPct val="110000"/>
            </a:pPr>
            <a:endParaRPr lang="es-ES" sz="2400" b="1" dirty="0" smtClean="0"/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400" b="1" dirty="0" smtClean="0">
                <a:solidFill>
                  <a:schemeClr val="accent1"/>
                </a:solidFill>
              </a:rPr>
              <a:t>Al </a:t>
            </a:r>
            <a:r>
              <a:rPr lang="es-ES" sz="2400" b="1" dirty="0">
                <a:solidFill>
                  <a:schemeClr val="accent1"/>
                </a:solidFill>
              </a:rPr>
              <a:t>introducir </a:t>
            </a:r>
            <a:r>
              <a:rPr lang="es-ES" sz="2400" b="1" dirty="0" smtClean="0">
                <a:solidFill>
                  <a:schemeClr val="accent1"/>
                </a:solidFill>
              </a:rPr>
              <a:t>Xpert en el 2015</a:t>
            </a:r>
            <a:r>
              <a:rPr lang="es-ES" sz="2400" dirty="0" smtClean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Tx/>
              <a:buChar char="-"/>
            </a:pPr>
            <a:r>
              <a:rPr lang="es-ES" sz="2400" dirty="0" smtClean="0"/>
              <a:t>El porcentaje de personas con TB MDR  que fueron diagnosticadas con Xpert que comenzaron tratamiento en el 2015 fue 100% (11/11) para el 2016 fue de 68% (31/21) y para el 2017 fue el100% (7/7)</a:t>
            </a:r>
          </a:p>
          <a:p>
            <a:pPr>
              <a:lnSpc>
                <a:spcPct val="50000"/>
              </a:lnSpc>
              <a:spcBef>
                <a:spcPts val="54"/>
              </a:spcBef>
              <a:buClr>
                <a:schemeClr val="accent1"/>
              </a:buClr>
              <a:buSzPct val="110000"/>
            </a:pPr>
            <a:endParaRPr lang="es-ES" sz="2400" dirty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Tx/>
              <a:buChar char="-"/>
            </a:pPr>
            <a:r>
              <a:rPr lang="es-ES" sz="2400" dirty="0" smtClean="0"/>
              <a:t>En 2018 se </a:t>
            </a:r>
            <a:r>
              <a:rPr lang="es-ES" sz="2400" dirty="0" err="1" smtClean="0"/>
              <a:t>elabor</a:t>
            </a:r>
            <a:r>
              <a:rPr lang="en-US" sz="2400" dirty="0">
                <a:latin typeface="Avenir Book"/>
                <a:cs typeface="Avenir Book"/>
              </a:rPr>
              <a:t>ó</a:t>
            </a:r>
            <a:r>
              <a:rPr lang="es-ES" sz="2400" dirty="0" smtClean="0"/>
              <a:t> un algoritmo para el uso de Xpert.</a:t>
            </a:r>
            <a:endParaRPr lang="es-ES" sz="2800" dirty="0"/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ES" sz="2800" dirty="0" smtClean="0"/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9612466"/>
      </p:ext>
    </p:extLst>
  </p:cSld>
  <p:clrMapOvr>
    <a:masterClrMapping/>
  </p:clrMapOvr>
  <p:transition xmlns:p14="http://schemas.microsoft.com/office/powerpoint/2010/main" advTm="12284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1159420"/>
          </a:xfrm>
        </p:spPr>
        <p:txBody>
          <a:bodyPr/>
          <a:lstStyle/>
          <a:p>
            <a:r>
              <a:rPr lang="en-US" dirty="0" smtClean="0"/>
              <a:t>Número de casos de TB </a:t>
            </a:r>
            <a:r>
              <a:rPr lang="en-US" dirty="0"/>
              <a:t>detectados </a:t>
            </a:r>
            <a:r>
              <a:rPr lang="en-US" dirty="0" smtClean="0"/>
              <a:t>en PPL</a:t>
            </a:r>
            <a:br>
              <a:rPr lang="en-US" dirty="0" smtClean="0"/>
            </a:br>
            <a:r>
              <a:rPr lang="en-US" dirty="0" smtClean="0"/>
              <a:t>2014-2017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2001" y="1344273"/>
            <a:ext cx="8927431" cy="424563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39957" y="5569527"/>
            <a:ext cx="809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x-none" dirty="0" smtClean="0"/>
              <a:t>Fuente: Base de datos PPL-PNTB</a:t>
            </a: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7994463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1692964"/>
          </a:xfrm>
        </p:spPr>
        <p:txBody>
          <a:bodyPr/>
          <a:lstStyle/>
          <a:p>
            <a:r>
              <a:rPr lang="es-ES" dirty="0"/>
              <a:t>Mejoras en adquisición y distribución de medicamentos = no desabastecimientos</a:t>
            </a:r>
            <a:br>
              <a:rPr lang="es-ES" dirty="0"/>
            </a:b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189" y="1466051"/>
            <a:ext cx="10122569" cy="4070226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9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7" y="362214"/>
            <a:ext cx="10922000" cy="625877"/>
          </a:xfrm>
        </p:spPr>
        <p:txBody>
          <a:bodyPr/>
          <a:lstStyle/>
          <a:p>
            <a:r>
              <a:rPr lang="es-ES" dirty="0"/>
              <a:t>Desafíos </a:t>
            </a:r>
            <a:r>
              <a:rPr lang="es-ES" dirty="0" smtClean="0"/>
              <a:t>para </a:t>
            </a:r>
            <a:r>
              <a:rPr lang="es-ES" dirty="0"/>
              <a:t>el PNTB</a:t>
            </a:r>
            <a:endParaRPr lang="en-U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24130"/>
              </p:ext>
            </p:extLst>
          </p:nvPr>
        </p:nvGraphicFramePr>
        <p:xfrm>
          <a:off x="484188" y="1143000"/>
          <a:ext cx="109728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2513" y="5704764"/>
            <a:ext cx="1035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La usencia de un modelo de atención primaria en el país (POS PEC)</a:t>
            </a:r>
          </a:p>
        </p:txBody>
      </p:sp>
    </p:spTree>
    <p:extLst>
      <p:ext uri="{BB962C8B-B14F-4D97-AF65-F5344CB8AC3E}">
        <p14:creationId xmlns:p14="http://schemas.microsoft.com/office/powerpoint/2010/main" val="569730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Aspectos a considerar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223426"/>
              </p:ext>
            </p:extLst>
          </p:nvPr>
        </p:nvGraphicFramePr>
        <p:xfrm>
          <a:off x="484188" y="1143000"/>
          <a:ext cx="109728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587145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717" y="3807229"/>
            <a:ext cx="10972800" cy="1761059"/>
          </a:xfrm>
        </p:spPr>
        <p:txBody>
          <a:bodyPr/>
          <a:lstStyle/>
          <a:p>
            <a:pPr marL="0" indent="0" algn="ctr">
              <a:buNone/>
            </a:pPr>
            <a:r>
              <a:rPr lang="x-none" sz="5400" dirty="0" smtClean="0"/>
              <a:t>¡¡GRACIAS !!</a:t>
            </a:r>
            <a:endParaRPr lang="en-US" sz="5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863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9"/>
          <p:cNvPicPr>
            <a:picLocks noChangeAspect="1"/>
          </p:cNvPicPr>
          <p:nvPr/>
        </p:nvPicPr>
        <p:blipFill>
          <a:blip r:embed="rId3" cstate="print"/>
          <a:srcRect t="1978" b="8695"/>
          <a:stretch>
            <a:fillRect/>
          </a:stretch>
        </p:blipFill>
        <p:spPr>
          <a:xfrm>
            <a:off x="7094841" y="898400"/>
            <a:ext cx="4506681" cy="447406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090" y="154648"/>
            <a:ext cx="10694552" cy="726421"/>
          </a:xfrm>
        </p:spPr>
        <p:txBody>
          <a:bodyPr>
            <a:normAutofit/>
          </a:bodyPr>
          <a:lstStyle/>
          <a:p>
            <a:r>
              <a:rPr lang="x-none" sz="3600" b="1" kern="0" dirty="0" smtClean="0">
                <a:solidFill>
                  <a:srgbClr val="5BBB0E"/>
                </a:solidFill>
                <a:latin typeface="Arial"/>
              </a:rPr>
              <a:t>Carga de Tuberculosis </a:t>
            </a:r>
            <a:endParaRPr lang="en-US" sz="3600" b="1" kern="0" dirty="0">
              <a:solidFill>
                <a:srgbClr val="5BBB0E"/>
              </a:solidFill>
              <a:latin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4433" y="910920"/>
            <a:ext cx="6235540" cy="4261462"/>
          </a:xfrm>
          <a:solidFill>
            <a:srgbClr val="EBF1DE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latin typeface="Avenir Book"/>
            </a:endParaRPr>
          </a:p>
          <a:p>
            <a:pPr lvl="1"/>
            <a:r>
              <a:rPr lang="es-ES" dirty="0">
                <a:latin typeface="Avenir Book"/>
              </a:rPr>
              <a:t>La tuberculosis afecta a las poblaciones vulnerables, </a:t>
            </a:r>
            <a:r>
              <a:rPr lang="es-ES" dirty="0" smtClean="0">
                <a:latin typeface="Avenir Book"/>
              </a:rPr>
              <a:t>sub atendidas </a:t>
            </a:r>
            <a:r>
              <a:rPr lang="es-ES" dirty="0">
                <a:latin typeface="Avenir Book"/>
              </a:rPr>
              <a:t>y en situaciones de riesgo que varían en función del contexto del país. </a:t>
            </a:r>
            <a:endParaRPr lang="es-ES" dirty="0" smtClean="0">
              <a:latin typeface="Avenir Book"/>
            </a:endParaRPr>
          </a:p>
          <a:p>
            <a:pPr lvl="1"/>
            <a:endParaRPr lang="es-ES" dirty="0">
              <a:latin typeface="Avenir Book"/>
            </a:endParaRPr>
          </a:p>
          <a:p>
            <a:pPr lvl="1"/>
            <a:r>
              <a:rPr lang="es-ES" dirty="0" smtClean="0">
                <a:latin typeface="Avenir Book"/>
              </a:rPr>
              <a:t>Guatemala </a:t>
            </a:r>
            <a:r>
              <a:rPr lang="es-ES" dirty="0">
                <a:latin typeface="Avenir Book"/>
              </a:rPr>
              <a:t>ha sido clasificada como un país de Ingreso Medio </a:t>
            </a:r>
            <a:r>
              <a:rPr lang="es-ES" dirty="0" smtClean="0">
                <a:latin typeface="Avenir Book"/>
              </a:rPr>
              <a:t>Alto; en </a:t>
            </a:r>
            <a:r>
              <a:rPr lang="es-ES" dirty="0">
                <a:latin typeface="Avenir Book"/>
              </a:rPr>
              <a:t>el 2018 pasó de una carga moderada a baja en </a:t>
            </a:r>
            <a:r>
              <a:rPr lang="es-ES" dirty="0" smtClean="0">
                <a:latin typeface="Avenir Book"/>
              </a:rPr>
              <a:t>tuberculosis</a:t>
            </a:r>
          </a:p>
          <a:p>
            <a:pPr marL="0" indent="0">
              <a:buNone/>
            </a:pPr>
            <a:endParaRPr lang="en-US" dirty="0">
              <a:latin typeface="Avenir Book"/>
            </a:endParaRPr>
          </a:p>
          <a:p>
            <a:pPr marL="461422" lvl="1" indent="0">
              <a:buNone/>
            </a:pPr>
            <a:endParaRPr lang="es-ES" dirty="0">
              <a:latin typeface="Avenir Book"/>
            </a:endParaRPr>
          </a:p>
        </p:txBody>
      </p:sp>
      <p:sp>
        <p:nvSpPr>
          <p:cNvPr id="9" name="CuadroTexto 30"/>
          <p:cNvSpPr txBox="1"/>
          <p:nvPr/>
        </p:nvSpPr>
        <p:spPr>
          <a:xfrm>
            <a:off x="8774968" y="1930753"/>
            <a:ext cx="667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17.2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10" name="CuadroTexto 31"/>
          <p:cNvSpPr txBox="1"/>
          <p:nvPr/>
        </p:nvSpPr>
        <p:spPr>
          <a:xfrm>
            <a:off x="8226594" y="4071127"/>
            <a:ext cx="667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20.4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11" name="CuadroTexto 32"/>
          <p:cNvSpPr txBox="1"/>
          <p:nvPr/>
        </p:nvSpPr>
        <p:spPr>
          <a:xfrm>
            <a:off x="10231362" y="4434304"/>
            <a:ext cx="667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34.5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12" name="CuadroTexto 33"/>
          <p:cNvSpPr txBox="1"/>
          <p:nvPr/>
        </p:nvSpPr>
        <p:spPr>
          <a:xfrm>
            <a:off x="9129869" y="4808150"/>
            <a:ext cx="651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28.6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13" name="CuadroTexto 36"/>
          <p:cNvSpPr txBox="1"/>
          <p:nvPr/>
        </p:nvSpPr>
        <p:spPr>
          <a:xfrm>
            <a:off x="9017786" y="1310865"/>
            <a:ext cx="10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MEX</a:t>
            </a:r>
          </a:p>
        </p:txBody>
      </p:sp>
      <p:sp>
        <p:nvSpPr>
          <p:cNvPr id="14" name="CuadroTexto 37"/>
          <p:cNvSpPr txBox="1"/>
          <p:nvPr/>
        </p:nvSpPr>
        <p:spPr>
          <a:xfrm>
            <a:off x="8537661" y="3772951"/>
            <a:ext cx="684838" cy="2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GTM</a:t>
            </a:r>
          </a:p>
        </p:txBody>
      </p:sp>
      <p:sp>
        <p:nvSpPr>
          <p:cNvPr id="16" name="CuadroTexto 39"/>
          <p:cNvSpPr txBox="1"/>
          <p:nvPr/>
        </p:nvSpPr>
        <p:spPr>
          <a:xfrm rot="10800000" flipV="1">
            <a:off x="8789099" y="4742081"/>
            <a:ext cx="667278" cy="2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SLV</a:t>
            </a:r>
          </a:p>
        </p:txBody>
      </p:sp>
      <p:sp>
        <p:nvSpPr>
          <p:cNvPr id="18" name="13 Rectángulo"/>
          <p:cNvSpPr/>
          <p:nvPr/>
        </p:nvSpPr>
        <p:spPr>
          <a:xfrm>
            <a:off x="7094841" y="321473"/>
            <a:ext cx="4523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Incidencia</a:t>
            </a:r>
            <a:r>
              <a:rPr lang="en-US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  x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100,000 hab. –  </a:t>
            </a:r>
            <a:r>
              <a:rPr lang="en-US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Año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2017</a:t>
            </a:r>
            <a:endParaRPr kumimoji="0" lang="es-G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uadroTexto 38"/>
          <p:cNvSpPr txBox="1"/>
          <p:nvPr/>
        </p:nvSpPr>
        <p:spPr>
          <a:xfrm>
            <a:off x="10350980" y="4165770"/>
            <a:ext cx="684838" cy="2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247226" y="5451878"/>
            <a:ext cx="425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x-none" sz="1800" dirty="0" smtClean="0"/>
              <a:t>Fuente: </a:t>
            </a:r>
            <a:r>
              <a:rPr lang="es-ES_tradnl" sz="1800" dirty="0" smtClean="0"/>
              <a:t>Estimaciones </a:t>
            </a:r>
            <a:r>
              <a:rPr lang="x-none" dirty="0" smtClean="0"/>
              <a:t>GBD/IHME</a:t>
            </a:r>
            <a:r>
              <a:rPr lang="x-none" sz="1800" dirty="0" smtClean="0"/>
              <a:t> 2017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0267469"/>
      </p:ext>
    </p:extLst>
  </p:cSld>
  <p:clrMapOvr>
    <a:masterClrMapping/>
  </p:clrMapOvr>
  <p:transition xmlns:p14="http://schemas.microsoft.com/office/powerpoint/2010/main" advTm="11266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7222E7-020B-4AB8-8868-23A2ACE1FE3B}"/>
              </a:ext>
            </a:extLst>
          </p:cNvPr>
          <p:cNvGrpSpPr/>
          <p:nvPr/>
        </p:nvGrpSpPr>
        <p:grpSpPr>
          <a:xfrm>
            <a:off x="6342013" y="5658546"/>
            <a:ext cx="2115118" cy="518736"/>
            <a:chOff x="4914900" y="712788"/>
            <a:chExt cx="3130731" cy="7755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82EB00C-AFA2-4E15-A211-732EC9B932D2}"/>
                </a:ext>
              </a:extLst>
            </p:cNvPr>
            <p:cNvSpPr/>
            <p:nvPr/>
          </p:nvSpPr>
          <p:spPr>
            <a:xfrm>
              <a:off x="4914900" y="712788"/>
              <a:ext cx="3130731" cy="775519"/>
            </a:xfrm>
            <a:prstGeom prst="rect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BB43B12-9F85-4697-AF36-22A4369A364E}"/>
                </a:ext>
              </a:extLst>
            </p:cNvPr>
            <p:cNvSpPr txBox="1"/>
            <p:nvPr/>
          </p:nvSpPr>
          <p:spPr>
            <a:xfrm>
              <a:off x="4989352" y="827090"/>
              <a:ext cx="2901827" cy="391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100" b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Asistencia Técnica Experta</a:t>
              </a:r>
              <a:endParaRPr kumimoji="0" lang="en-US" sz="11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8919866-48AB-45CC-9263-6E42161D4AE8}"/>
              </a:ext>
            </a:extLst>
          </p:cNvPr>
          <p:cNvGrpSpPr/>
          <p:nvPr/>
        </p:nvGrpSpPr>
        <p:grpSpPr>
          <a:xfrm>
            <a:off x="8525557" y="4496520"/>
            <a:ext cx="1612421" cy="675023"/>
            <a:chOff x="4260564" y="2432984"/>
            <a:chExt cx="1427607" cy="5086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2EA920B-FBD5-43C2-9CD6-56234E19622F}"/>
                </a:ext>
              </a:extLst>
            </p:cNvPr>
            <p:cNvSpPr/>
            <p:nvPr/>
          </p:nvSpPr>
          <p:spPr>
            <a:xfrm>
              <a:off x="4278195" y="2432984"/>
              <a:ext cx="1409976" cy="50860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630E42D-4F01-45E1-86DA-799C82331934}"/>
                </a:ext>
              </a:extLst>
            </p:cNvPr>
            <p:cNvSpPr txBox="1"/>
            <p:nvPr/>
          </p:nvSpPr>
          <p:spPr>
            <a:xfrm>
              <a:off x="4260564" y="2474586"/>
              <a:ext cx="1427607" cy="42798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Able to learn from the TRP reviews from malaria and HIV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6107" y="4453514"/>
            <a:ext cx="1232301" cy="685800"/>
            <a:chOff x="3272477" y="5366438"/>
            <a:chExt cx="1667522" cy="7204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AA20DA6-0944-4B00-A56F-F378CEA72E0B}"/>
                </a:ext>
              </a:extLst>
            </p:cNvPr>
            <p:cNvSpPr txBox="1"/>
            <p:nvPr/>
          </p:nvSpPr>
          <p:spPr>
            <a:xfrm>
              <a:off x="3272477" y="5504327"/>
              <a:ext cx="1667522" cy="266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x-none" sz="1050" dirty="0" smtClean="0">
                  <a:solidFill>
                    <a:prstClr val="black"/>
                  </a:solidFill>
                  <a:latin typeface="Calibri" panose="020F0502020204030204"/>
                </a:rPr>
                <a:t>Diálogos de País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860C435-666A-4604-9C48-C338CDC7A610}"/>
                </a:ext>
              </a:extLst>
            </p:cNvPr>
            <p:cNvSpPr/>
            <p:nvPr/>
          </p:nvSpPr>
          <p:spPr>
            <a:xfrm>
              <a:off x="3318944" y="5366438"/>
              <a:ext cx="1621054" cy="720405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8E39DA7-DF1D-42E3-99E9-900573CDB0FD}"/>
              </a:ext>
            </a:extLst>
          </p:cNvPr>
          <p:cNvGrpSpPr/>
          <p:nvPr/>
        </p:nvGrpSpPr>
        <p:grpSpPr>
          <a:xfrm>
            <a:off x="10229536" y="4421277"/>
            <a:ext cx="1213526" cy="757879"/>
            <a:chOff x="4270080" y="2468872"/>
            <a:chExt cx="1445238" cy="4727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8B532E03-A283-431D-A10F-89B50FAEB55D}"/>
                </a:ext>
              </a:extLst>
            </p:cNvPr>
            <p:cNvSpPr/>
            <p:nvPr/>
          </p:nvSpPr>
          <p:spPr>
            <a:xfrm>
              <a:off x="4278195" y="2509635"/>
              <a:ext cx="1409976" cy="43195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5F4DD0D-010C-4383-9FAA-CE203C53C8B3}"/>
                </a:ext>
              </a:extLst>
            </p:cNvPr>
            <p:cNvSpPr txBox="1"/>
            <p:nvPr/>
          </p:nvSpPr>
          <p:spPr>
            <a:xfrm>
              <a:off x="4270080" y="2468872"/>
              <a:ext cx="1445238" cy="45152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PAHO partnership already in place from malaria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05305D-4D31-45F0-8321-D7C1937AA493}"/>
              </a:ext>
            </a:extLst>
          </p:cNvPr>
          <p:cNvGrpSpPr/>
          <p:nvPr/>
        </p:nvGrpSpPr>
        <p:grpSpPr>
          <a:xfrm>
            <a:off x="10093654" y="3515334"/>
            <a:ext cx="1257103" cy="783575"/>
            <a:chOff x="4278195" y="2558222"/>
            <a:chExt cx="1409976" cy="4550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3ECDD63-0B2B-45B1-B768-0FB441E68330}"/>
                </a:ext>
              </a:extLst>
            </p:cNvPr>
            <p:cNvSpPr/>
            <p:nvPr/>
          </p:nvSpPr>
          <p:spPr>
            <a:xfrm>
              <a:off x="4278195" y="2558222"/>
              <a:ext cx="1409976" cy="42248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1B83DF2-CE7E-40F0-91B3-5318CC1334A6}"/>
                </a:ext>
              </a:extLst>
            </p:cNvPr>
            <p:cNvSpPr txBox="1"/>
            <p:nvPr/>
          </p:nvSpPr>
          <p:spPr>
            <a:xfrm>
              <a:off x="4308573" y="2558222"/>
              <a:ext cx="1349218" cy="45505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Provided enough time for the application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313112" y="4453514"/>
            <a:ext cx="1175553" cy="694670"/>
            <a:chOff x="280240" y="4342999"/>
            <a:chExt cx="1204838" cy="6468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0E4708E-BFC4-4FFF-8C30-EB6C17B054AB}"/>
                </a:ext>
              </a:extLst>
            </p:cNvPr>
            <p:cNvSpPr txBox="1"/>
            <p:nvPr/>
          </p:nvSpPr>
          <p:spPr>
            <a:xfrm>
              <a:off x="280240" y="4410240"/>
              <a:ext cx="1204838" cy="544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Included clear and costed strategies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ECE7BE58-49B7-41FD-9FB1-B9660971829D}"/>
                </a:ext>
              </a:extLst>
            </p:cNvPr>
            <p:cNvSpPr/>
            <p:nvPr/>
          </p:nvSpPr>
          <p:spPr>
            <a:xfrm>
              <a:off x="280240" y="4342999"/>
              <a:ext cx="1204838" cy="646844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71104" y="2546306"/>
            <a:ext cx="2639534" cy="723347"/>
            <a:chOff x="71423" y="1667133"/>
            <a:chExt cx="2031180" cy="9534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2310825-4E77-4CA0-B325-527E7FE78688}"/>
                </a:ext>
              </a:extLst>
            </p:cNvPr>
            <p:cNvSpPr/>
            <p:nvPr/>
          </p:nvSpPr>
          <p:spPr>
            <a:xfrm>
              <a:off x="81388" y="1682114"/>
              <a:ext cx="1994361" cy="938484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3A8FA4A-9666-4EA7-A1A6-22E37185ACC1}"/>
                </a:ext>
              </a:extLst>
            </p:cNvPr>
            <p:cNvSpPr txBox="1"/>
            <p:nvPr/>
          </p:nvSpPr>
          <p:spPr>
            <a:xfrm>
              <a:off x="71423" y="1667133"/>
              <a:ext cx="2031180" cy="7606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Easier and faster process for decision making during the proposal process – due to they were the implementers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68327" y="1915686"/>
            <a:ext cx="1415851" cy="520372"/>
            <a:chOff x="4131924" y="2439942"/>
            <a:chExt cx="1594720" cy="66578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D39FBB7-692E-46F8-B58F-F259FD129581}"/>
                </a:ext>
              </a:extLst>
            </p:cNvPr>
            <p:cNvSpPr/>
            <p:nvPr/>
          </p:nvSpPr>
          <p:spPr>
            <a:xfrm>
              <a:off x="4131924" y="2439942"/>
              <a:ext cx="1587256" cy="665784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B3BD803-4820-46A8-9D56-95E675E561AB}"/>
                </a:ext>
              </a:extLst>
            </p:cNvPr>
            <p:cNvSpPr txBox="1"/>
            <p:nvPr/>
          </p:nvSpPr>
          <p:spPr>
            <a:xfrm>
              <a:off x="4139389" y="2499784"/>
              <a:ext cx="1587255" cy="531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Propuesta</a:t>
              </a:r>
              <a:r>
                <a:rPr kumimoji="0" lang="x-none" sz="105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Técnicamente Fuerte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04673" y="2588638"/>
            <a:ext cx="2028834" cy="717167"/>
            <a:chOff x="6681991" y="2045350"/>
            <a:chExt cx="1733825" cy="84395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1CB4C0ED-7966-4C04-9827-7974F9AA710A}"/>
                </a:ext>
              </a:extLst>
            </p:cNvPr>
            <p:cNvSpPr/>
            <p:nvPr/>
          </p:nvSpPr>
          <p:spPr>
            <a:xfrm>
              <a:off x="6721081" y="2045350"/>
              <a:ext cx="1694735" cy="84395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4DE08FD-45D5-41A3-88BB-8B8CEC9C605D}"/>
                </a:ext>
              </a:extLst>
            </p:cNvPr>
            <p:cNvSpPr txBox="1"/>
            <p:nvPr/>
          </p:nvSpPr>
          <p:spPr>
            <a:xfrm>
              <a:off x="6681991" y="2133729"/>
              <a:ext cx="1724409" cy="679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Incorporated the key GF strategic objectives highlighted in the malaria and HIV TRP reviews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A6AA774-237C-485E-9AA1-E667A11C739B}"/>
              </a:ext>
            </a:extLst>
          </p:cNvPr>
          <p:cNvGrpSpPr/>
          <p:nvPr/>
        </p:nvGrpSpPr>
        <p:grpSpPr>
          <a:xfrm>
            <a:off x="10486054" y="2603312"/>
            <a:ext cx="1597362" cy="687817"/>
            <a:chOff x="4530235" y="2477021"/>
            <a:chExt cx="1409976" cy="50860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321B3944-9807-4AEE-907B-3F044E57575B}"/>
                </a:ext>
              </a:extLst>
            </p:cNvPr>
            <p:cNvSpPr/>
            <p:nvPr/>
          </p:nvSpPr>
          <p:spPr>
            <a:xfrm>
              <a:off x="4530235" y="2477021"/>
              <a:ext cx="1409976" cy="5086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AC101FE5-E3A8-4272-854F-5460FFD97E1B}"/>
                </a:ext>
              </a:extLst>
            </p:cNvPr>
            <p:cNvSpPr txBox="1"/>
            <p:nvPr/>
          </p:nvSpPr>
          <p:spPr>
            <a:xfrm>
              <a:off x="4541553" y="2571870"/>
              <a:ext cx="1387340" cy="30724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Ability to take their time to create a solid product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BBF68D1-DC95-4CAA-9996-BAE7F2058765}"/>
              </a:ext>
            </a:extLst>
          </p:cNvPr>
          <p:cNvGrpSpPr/>
          <p:nvPr/>
        </p:nvGrpSpPr>
        <p:grpSpPr>
          <a:xfrm>
            <a:off x="5079852" y="468365"/>
            <a:ext cx="2773118" cy="718267"/>
            <a:chOff x="4278048" y="2432984"/>
            <a:chExt cx="1411295" cy="85733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DCBDE295-7BCA-4154-A031-A7184F096B12}"/>
                </a:ext>
              </a:extLst>
            </p:cNvPr>
            <p:cNvSpPr/>
            <p:nvPr/>
          </p:nvSpPr>
          <p:spPr>
            <a:xfrm>
              <a:off x="4278195" y="2432984"/>
              <a:ext cx="1409976" cy="5086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006F7D74-4848-4D77-8182-E2EA4408B1B0}"/>
                </a:ext>
              </a:extLst>
            </p:cNvPr>
            <p:cNvSpPr txBox="1"/>
            <p:nvPr/>
          </p:nvSpPr>
          <p:spPr>
            <a:xfrm>
              <a:off x="4278048" y="2518848"/>
              <a:ext cx="1411295" cy="771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Aprobación de Propuesta de TB 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430111" y="3500316"/>
            <a:ext cx="2314414" cy="777787"/>
            <a:chOff x="-4212152" y="3118141"/>
            <a:chExt cx="1887092" cy="76240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ECD8AA6C-8B5A-4EF2-A306-59FA5654A8B9}"/>
                </a:ext>
              </a:extLst>
            </p:cNvPr>
            <p:cNvSpPr/>
            <p:nvPr/>
          </p:nvSpPr>
          <p:spPr>
            <a:xfrm>
              <a:off x="-4182554" y="3118141"/>
              <a:ext cx="1857494" cy="746534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9CC15AF8-6CBC-4436-A62D-24937E196885}"/>
                </a:ext>
              </a:extLst>
            </p:cNvPr>
            <p:cNvSpPr txBox="1"/>
            <p:nvPr/>
          </p:nvSpPr>
          <p:spPr>
            <a:xfrm>
              <a:off x="-4212152" y="3156490"/>
              <a:ext cx="1835221" cy="724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commission that includes donors and MoH departments and met three times to ensure alignment of the proposal with the NSP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567222E7-020B-4AB8-8868-23A2ACE1FE3B}"/>
              </a:ext>
            </a:extLst>
          </p:cNvPr>
          <p:cNvGrpSpPr/>
          <p:nvPr/>
        </p:nvGrpSpPr>
        <p:grpSpPr>
          <a:xfrm>
            <a:off x="1535856" y="5660543"/>
            <a:ext cx="2250998" cy="528556"/>
            <a:chOff x="4914900" y="712788"/>
            <a:chExt cx="3130731" cy="775519"/>
          </a:xfrm>
          <a:solidFill>
            <a:schemeClr val="bg1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682EB00C-AFA2-4E15-A211-732EC9B932D2}"/>
                </a:ext>
              </a:extLst>
            </p:cNvPr>
            <p:cNvSpPr/>
            <p:nvPr/>
          </p:nvSpPr>
          <p:spPr>
            <a:xfrm>
              <a:off x="4914900" y="712788"/>
              <a:ext cx="3130731" cy="775519"/>
            </a:xfrm>
            <a:prstGeom prst="rect">
              <a:avLst/>
            </a:prstGeom>
            <a:grp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CBB43B12-9F85-4697-AF36-22A4369A364E}"/>
                </a:ext>
              </a:extLst>
            </p:cNvPr>
            <p:cNvSpPr txBox="1"/>
            <p:nvPr/>
          </p:nvSpPr>
          <p:spPr>
            <a:xfrm>
              <a:off x="5240538" y="754380"/>
              <a:ext cx="2479454" cy="63221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1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</a:t>
              </a:r>
              <a:r>
                <a:rPr kumimoji="0" lang="x-none" sz="1100" b="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Estratégico de TB sólido 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947326" y="5660543"/>
            <a:ext cx="2197659" cy="528558"/>
            <a:chOff x="6558239" y="6050669"/>
            <a:chExt cx="3217864" cy="5187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9805552-3A5C-4896-ADE5-104DC26A81A1}"/>
                </a:ext>
              </a:extLst>
            </p:cNvPr>
            <p:cNvSpPr txBox="1"/>
            <p:nvPr/>
          </p:nvSpPr>
          <p:spPr>
            <a:xfrm>
              <a:off x="6558239" y="6131344"/>
              <a:ext cx="3217864" cy="256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PNTB</a:t>
              </a:r>
              <a:r>
                <a:rPr kumimoji="0" lang="x-none" sz="11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capacidad técnica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682EB00C-AFA2-4E15-A211-732EC9B932D2}"/>
                </a:ext>
              </a:extLst>
            </p:cNvPr>
            <p:cNvSpPr/>
            <p:nvPr/>
          </p:nvSpPr>
          <p:spPr>
            <a:xfrm>
              <a:off x="6617044" y="6050669"/>
              <a:ext cx="3138190" cy="518736"/>
            </a:xfrm>
            <a:prstGeom prst="rect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CD7AF04-338E-4FC2-8413-4CE5474D4562}"/>
              </a:ext>
            </a:extLst>
          </p:cNvPr>
          <p:cNvGrpSpPr/>
          <p:nvPr/>
        </p:nvGrpSpPr>
        <p:grpSpPr>
          <a:xfrm>
            <a:off x="7004006" y="2564072"/>
            <a:ext cx="1279180" cy="691807"/>
            <a:chOff x="8613735" y="2041184"/>
            <a:chExt cx="1279180" cy="68705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D2DCE23-EA08-4852-BF8A-31A5487CA5D0}"/>
                </a:ext>
              </a:extLst>
            </p:cNvPr>
            <p:cNvSpPr txBox="1"/>
            <p:nvPr/>
          </p:nvSpPr>
          <p:spPr>
            <a:xfrm>
              <a:off x="8617738" y="2155122"/>
              <a:ext cx="1271173" cy="57311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Alignment with NSP – costing and technical approach  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3D39FBB7-692E-46F8-B58F-F259FD129581}"/>
                </a:ext>
              </a:extLst>
            </p:cNvPr>
            <p:cNvSpPr/>
            <p:nvPr/>
          </p:nvSpPr>
          <p:spPr>
            <a:xfrm>
              <a:off x="8613735" y="2041184"/>
              <a:ext cx="1279180" cy="683087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20A935-487D-4E46-9004-E60D202C7C46}"/>
              </a:ext>
            </a:extLst>
          </p:cNvPr>
          <p:cNvSpPr txBox="1"/>
          <p:nvPr/>
        </p:nvSpPr>
        <p:spPr>
          <a:xfrm>
            <a:off x="34919" y="3494859"/>
            <a:ext cx="200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Factores</a:t>
            </a:r>
            <a:r>
              <a:rPr kumimoji="0" lang="x-none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x-none" dirty="0" smtClean="0">
                <a:solidFill>
                  <a:srgbClr val="FF0000"/>
                </a:solidFill>
                <a:latin typeface="Calibri" panose="020F0502020204030204"/>
              </a:rPr>
              <a:t>contribuyentes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C20C69C-5F9C-481C-84B1-DE47C77E39D2}"/>
              </a:ext>
            </a:extLst>
          </p:cNvPr>
          <p:cNvSpPr txBox="1"/>
          <p:nvPr/>
        </p:nvSpPr>
        <p:spPr>
          <a:xfrm>
            <a:off x="406957" y="891559"/>
            <a:ext cx="11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Calibri" panose="020F0502020204030204"/>
              </a:rPr>
              <a:t>Resultado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47C4924-60F2-455E-995C-F1B2200CA605}"/>
              </a:ext>
            </a:extLst>
          </p:cNvPr>
          <p:cNvSpPr txBox="1"/>
          <p:nvPr/>
        </p:nvSpPr>
        <p:spPr>
          <a:xfrm>
            <a:off x="47120" y="571583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Causas de Raíz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C21E904-8765-4841-8F28-AB964A140B86}"/>
              </a:ext>
            </a:extLst>
          </p:cNvPr>
          <p:cNvSpPr txBox="1"/>
          <p:nvPr/>
        </p:nvSpPr>
        <p:spPr>
          <a:xfrm>
            <a:off x="34920" y="2066726"/>
            <a:ext cx="189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Consecuencias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ight Brace 133">
            <a:extLst>
              <a:ext uri="{FF2B5EF4-FFF2-40B4-BE49-F238E27FC236}">
                <a16:creationId xmlns:a16="http://schemas.microsoft.com/office/drawing/2014/main" xmlns="" id="{F09538F6-9427-4407-A7A3-B8A58DFBAC13}"/>
              </a:ext>
            </a:extLst>
          </p:cNvPr>
          <p:cNvSpPr/>
          <p:nvPr/>
        </p:nvSpPr>
        <p:spPr>
          <a:xfrm rot="16200000">
            <a:off x="6077117" y="795514"/>
            <a:ext cx="155120" cy="939241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ight Brace 142">
            <a:extLst>
              <a:ext uri="{FF2B5EF4-FFF2-40B4-BE49-F238E27FC236}">
                <a16:creationId xmlns:a16="http://schemas.microsoft.com/office/drawing/2014/main" xmlns="" id="{E46017E2-BEF7-4A03-B126-2DB7045C28DC}"/>
              </a:ext>
            </a:extLst>
          </p:cNvPr>
          <p:cNvSpPr/>
          <p:nvPr/>
        </p:nvSpPr>
        <p:spPr>
          <a:xfrm rot="16200000">
            <a:off x="6389456" y="-3500900"/>
            <a:ext cx="312737" cy="1064216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BB43B12-9F85-4697-AF36-22A4369A364E}"/>
              </a:ext>
            </a:extLst>
          </p:cNvPr>
          <p:cNvSpPr txBox="1"/>
          <p:nvPr/>
        </p:nvSpPr>
        <p:spPr>
          <a:xfrm>
            <a:off x="8618669" y="5749300"/>
            <a:ext cx="266606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Mayor</a:t>
            </a:r>
            <a:r>
              <a:rPr kumimoji="0" lang="x-none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tiempo para preparar </a:t>
            </a:r>
            <a:r>
              <a:rPr lang="x-none" sz="1100" dirty="0" smtClean="0">
                <a:solidFill>
                  <a:prstClr val="black"/>
                </a:solidFill>
                <a:latin typeface="Calibri" panose="020F0502020204030204"/>
              </a:rPr>
              <a:t>la solicitud de financiamiento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682EB00C-AFA2-4E15-A211-732EC9B932D2}"/>
              </a:ext>
            </a:extLst>
          </p:cNvPr>
          <p:cNvSpPr/>
          <p:nvPr/>
        </p:nvSpPr>
        <p:spPr>
          <a:xfrm>
            <a:off x="8621931" y="5647700"/>
            <a:ext cx="2533747" cy="518736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7196661" y="4494341"/>
            <a:ext cx="1088944" cy="67720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8834083" y="3692580"/>
            <a:ext cx="1042020" cy="41549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engaged MoH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6085497" y="4661415"/>
            <a:ext cx="1042020" cy="41549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Knowledgeable consultant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6045387" y="4493356"/>
            <a:ext cx="1088944" cy="664349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7225889" y="4580624"/>
            <a:ext cx="1042020" cy="57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Fund,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PAHO, PCE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8874618" y="3485536"/>
            <a:ext cx="1088944" cy="765714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3676299" y="4525472"/>
            <a:ext cx="1182166" cy="57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SRs required for implementation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3708308" y="4444657"/>
            <a:ext cx="1088944" cy="6858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4704866" y="4571103"/>
            <a:ext cx="1182166" cy="41549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 are technical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4786734" y="4444657"/>
            <a:ext cx="1088944" cy="6858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4842571" y="3549532"/>
            <a:ext cx="1088944" cy="6858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3690073" y="3551791"/>
            <a:ext cx="1088944" cy="6858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4717104" y="3643898"/>
            <a:ext cx="1182166" cy="57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Inherently less political environment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2599095" y="3753110"/>
            <a:ext cx="1182166" cy="41549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transaction costs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2629882" y="4443897"/>
            <a:ext cx="1088944" cy="6858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51B83DF2-CE7E-40F0-91B3-5318CC1334A6}"/>
              </a:ext>
            </a:extLst>
          </p:cNvPr>
          <p:cNvSpPr txBox="1"/>
          <p:nvPr/>
        </p:nvSpPr>
        <p:spPr>
          <a:xfrm>
            <a:off x="2614340" y="4512880"/>
            <a:ext cx="1182166" cy="57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programmatic leadership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13ECDD63-0B2B-45B1-B768-0FB441E68330}"/>
              </a:ext>
            </a:extLst>
          </p:cNvPr>
          <p:cNvSpPr/>
          <p:nvPr/>
        </p:nvSpPr>
        <p:spPr>
          <a:xfrm>
            <a:off x="2560210" y="3565363"/>
            <a:ext cx="1088944" cy="6858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5223" y="3583836"/>
            <a:ext cx="110563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duplicate staff (both GF and program)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7120" y="6315809"/>
            <a:ext cx="1110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Fuente: elaboración  PCE</a:t>
            </a:r>
            <a:endParaRPr lang="en-US" dirty="0"/>
          </a:p>
        </p:txBody>
      </p:sp>
      <p:sp>
        <p:nvSpPr>
          <p:cNvPr id="75" name="Rectangle: Rounded Corners 16">
            <a:extLst>
              <a:ext uri="{FF2B5EF4-FFF2-40B4-BE49-F238E27FC236}">
                <a16:creationId xmlns:a16="http://schemas.microsoft.com/office/drawing/2014/main" xmlns="" id="{554958B4-7A21-4547-95D5-0DF37661A1B0}"/>
              </a:ext>
            </a:extLst>
          </p:cNvPr>
          <p:cNvSpPr txBox="1">
            <a:spLocks/>
          </p:cNvSpPr>
          <p:nvPr/>
        </p:nvSpPr>
        <p:spPr>
          <a:xfrm>
            <a:off x="9432758" y="140934"/>
            <a:ext cx="2440775" cy="1522877"/>
          </a:xfrm>
          <a:prstGeom prst="roundRect">
            <a:avLst/>
          </a:prstGeom>
          <a:solidFill>
            <a:srgbClr val="EEECE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FACTORES CONTEXTUALES</a:t>
            </a:r>
            <a:b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MCP no estaba suficientemente involucrado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equipo de TB tuvo un año para trabajar en la Propuesta de Subvención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48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de éxito para propuesta de TB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158176"/>
              </p:ext>
            </p:extLst>
          </p:nvPr>
        </p:nvGraphicFramePr>
        <p:xfrm>
          <a:off x="433917" y="1433016"/>
          <a:ext cx="10972800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9982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117" y="164190"/>
            <a:ext cx="10922000" cy="1118306"/>
          </a:xfrm>
        </p:spPr>
        <p:txBody>
          <a:bodyPr/>
          <a:lstStyle/>
          <a:p>
            <a:r>
              <a:rPr lang="x-none" dirty="0" smtClean="0"/>
              <a:t>Distribución presupuestaria por módulo </a:t>
            </a:r>
            <a:r>
              <a:rPr lang="es-ES_tradnl" sz="3200" dirty="0" smtClean="0"/>
              <a:t>Subvención </a:t>
            </a:r>
            <a:r>
              <a:rPr lang="x-none" sz="3200" dirty="0" smtClean="0"/>
              <a:t>TB</a:t>
            </a:r>
            <a:r>
              <a:rPr lang="es-ES_tradnl" sz="3200" dirty="0" smtClean="0"/>
              <a:t>: Comparación </a:t>
            </a:r>
            <a:r>
              <a:rPr lang="x-none" sz="3200" dirty="0" smtClean="0"/>
              <a:t>201</a:t>
            </a:r>
            <a:r>
              <a:rPr lang="es-ES_tradnl" sz="3200" dirty="0" smtClean="0"/>
              <a:t>6-2019 y 2019-2022 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12719"/>
              </p:ext>
            </p:extLst>
          </p:nvPr>
        </p:nvGraphicFramePr>
        <p:xfrm>
          <a:off x="484717" y="1249990"/>
          <a:ext cx="10972800" cy="435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26423" y="5608009"/>
            <a:ext cx="7183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x-none" sz="1600" dirty="0" smtClean="0"/>
              <a:t>Fuente: Presupuesto de la Subvención TB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90204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Cadena de Resultados para Tuberculosis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1258951"/>
            <a:ext cx="9837174" cy="4194048"/>
          </a:xfrm>
        </p:spPr>
      </p:pic>
    </p:spTree>
    <p:extLst>
      <p:ext uri="{BB962C8B-B14F-4D97-AF65-F5344CB8AC3E}">
        <p14:creationId xmlns:p14="http://schemas.microsoft.com/office/powerpoint/2010/main" val="7444060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/>
              <a:t>HALLAZGOS PRINCIPALES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1842750" y="6164263"/>
            <a:ext cx="349250" cy="257175"/>
          </a:xfrm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37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288" y="265548"/>
            <a:ext cx="11989424" cy="55467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kern="1200" dirty="0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TB: la búsqueda activa de </a:t>
            </a:r>
            <a:r>
              <a:rPr lang="x-none" sz="3200" b="1" kern="1200" dirty="0" smtClean="0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casos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197288" y="6235723"/>
            <a:ext cx="2743200" cy="365125"/>
          </a:xfrm>
        </p:spPr>
        <p:txBody>
          <a:bodyPr/>
          <a:lstStyle/>
          <a:p>
            <a:fld id="{9CD5E8C2-433D-DA44-BF3C-570879AC922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9390" y="814058"/>
            <a:ext cx="37958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La </a:t>
            </a:r>
            <a:r>
              <a:rPr lang="en-US" sz="2800" dirty="0">
                <a:latin typeface="Avenir Book"/>
                <a:cs typeface="Avenir Book"/>
              </a:rPr>
              <a:t>brecha en </a:t>
            </a:r>
            <a:r>
              <a:rPr lang="en-US" sz="2800" dirty="0" err="1" smtClean="0">
                <a:latin typeface="Avenir Book"/>
                <a:cs typeface="Avenir Book"/>
              </a:rPr>
              <a:t>detección</a:t>
            </a:r>
            <a:r>
              <a:rPr lang="en-US" sz="2800" dirty="0" smtClean="0">
                <a:latin typeface="Avenir Book"/>
                <a:cs typeface="Avenir Book"/>
              </a:rPr>
              <a:t> de </a:t>
            </a:r>
            <a:r>
              <a:rPr lang="en-US" sz="2800" dirty="0" err="1" smtClean="0">
                <a:latin typeface="Avenir Book"/>
                <a:cs typeface="Avenir Book"/>
              </a:rPr>
              <a:t>casos</a:t>
            </a:r>
            <a:r>
              <a:rPr lang="en-US" sz="2800" dirty="0" smtClean="0">
                <a:latin typeface="Avenir Book"/>
                <a:cs typeface="Avenir Book"/>
              </a:rPr>
              <a:t> </a:t>
            </a:r>
            <a:r>
              <a:rPr lang="en-US" sz="2800" dirty="0">
                <a:latin typeface="Avenir Book"/>
                <a:cs typeface="Avenir Book"/>
              </a:rPr>
              <a:t>es de 20%  </a:t>
            </a:r>
            <a:endParaRPr lang="en-US" sz="2800" dirty="0" smtClean="0">
              <a:latin typeface="Avenir Book"/>
              <a:cs typeface="Avenir Book"/>
            </a:endParaRPr>
          </a:p>
          <a:p>
            <a:endParaRPr lang="en-US" sz="2800" b="1" dirty="0"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Los </a:t>
            </a:r>
            <a:r>
              <a:rPr lang="en-US" sz="2800" dirty="0" err="1" smtClean="0">
                <a:latin typeface="Avenir Book"/>
                <a:cs typeface="Avenir Book"/>
              </a:rPr>
              <a:t>equipos</a:t>
            </a:r>
            <a:r>
              <a:rPr lang="en-US" sz="2800" dirty="0" smtClean="0">
                <a:latin typeface="Avenir Book"/>
                <a:cs typeface="Avenir Book"/>
              </a:rPr>
              <a:t> </a:t>
            </a:r>
            <a:r>
              <a:rPr lang="en-US" sz="2800" dirty="0">
                <a:latin typeface="Avenir Book"/>
                <a:cs typeface="Avenir Book"/>
              </a:rPr>
              <a:t>extramuros </a:t>
            </a:r>
            <a:r>
              <a:rPr lang="en-US" sz="2800" dirty="0" err="1">
                <a:latin typeface="Avenir Book"/>
                <a:cs typeface="Avenir Book"/>
              </a:rPr>
              <a:t>han</a:t>
            </a:r>
            <a:r>
              <a:rPr lang="en-US" sz="2800" dirty="0">
                <a:latin typeface="Avenir Book"/>
                <a:cs typeface="Avenir Book"/>
              </a:rPr>
              <a:t> logrado incrementar la detección de casos en un 11% </a:t>
            </a:r>
            <a:r>
              <a:rPr lang="en-US" sz="2800" dirty="0" err="1">
                <a:latin typeface="Avenir Book"/>
                <a:cs typeface="Avenir Book"/>
              </a:rPr>
              <a:t>durante</a:t>
            </a:r>
            <a:r>
              <a:rPr lang="en-US" sz="2800" dirty="0">
                <a:latin typeface="Avenir Book"/>
                <a:cs typeface="Avenir Book"/>
              </a:rPr>
              <a:t> </a:t>
            </a:r>
            <a:r>
              <a:rPr lang="en-US" sz="2800" dirty="0" smtClean="0">
                <a:latin typeface="Avenir Book"/>
                <a:cs typeface="Avenir Book"/>
              </a:rPr>
              <a:t>2017 en areas priorizadas </a:t>
            </a:r>
            <a:endParaRPr lang="en-US" sz="2800" dirty="0">
              <a:latin typeface="Avenir Book"/>
              <a:cs typeface="Avenir Book"/>
            </a:endParaRPr>
          </a:p>
          <a:p>
            <a:endParaRPr lang="en-US" sz="2200" dirty="0" smtClean="0">
              <a:latin typeface="Avenir Book"/>
              <a:cs typeface="Avenir Book"/>
            </a:endParaRPr>
          </a:p>
          <a:p>
            <a:pPr lvl="1"/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" y="814058"/>
            <a:ext cx="7448845" cy="47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2182"/>
      </p:ext>
    </p:extLst>
  </p:cSld>
  <p:clrMapOvr>
    <a:masterClrMapping/>
  </p:clrMapOvr>
  <p:transition xmlns:p14="http://schemas.microsoft.com/office/powerpoint/2010/main" advTm="145065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642" y="436721"/>
            <a:ext cx="11714933" cy="594057"/>
          </a:xfrm>
        </p:spPr>
        <p:txBody>
          <a:bodyPr>
            <a:noAutofit/>
          </a:bodyPr>
          <a:lstStyle/>
          <a:p>
            <a:r>
              <a:rPr lang="es-ES" sz="2800" kern="1200" dirty="0">
                <a:latin typeface="Avenir Book"/>
                <a:cs typeface="Avenir Book"/>
              </a:rPr>
              <a:t>Tasa de éxito del </a:t>
            </a:r>
            <a:r>
              <a:rPr lang="es-ES" sz="2800" kern="1200" dirty="0" smtClean="0">
                <a:latin typeface="Avenir Book"/>
                <a:cs typeface="Avenir Book"/>
              </a:rPr>
              <a:t>tratamiento</a:t>
            </a:r>
            <a:r>
              <a:rPr lang="x-none" sz="2800" kern="1200" dirty="0" smtClean="0">
                <a:latin typeface="Avenir Book"/>
                <a:cs typeface="Avenir Book"/>
              </a:rPr>
              <a:t> de TB y Coinfecci</a:t>
            </a:r>
            <a:r>
              <a:rPr lang="en-US" sz="2800" dirty="0">
                <a:latin typeface="Avenir Book"/>
                <a:cs typeface="Avenir Book"/>
              </a:rPr>
              <a:t>ó</a:t>
            </a:r>
            <a:r>
              <a:rPr lang="x-none" sz="2800" kern="1200" dirty="0" smtClean="0">
                <a:latin typeface="Avenir Book"/>
                <a:cs typeface="Avenir Book"/>
              </a:rPr>
              <a:t>n VIH-TB</a:t>
            </a:r>
            <a:endParaRPr lang="en-US" sz="2800" kern="1200" dirty="0">
              <a:latin typeface="Avenir Book"/>
              <a:cs typeface="Avenir Boo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9" y="851619"/>
            <a:ext cx="10161639" cy="471195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4771" y="5563579"/>
            <a:ext cx="7897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x-none" sz="1400" dirty="0" smtClean="0"/>
              <a:t>Fuente: Cohorte del PNTB 2012-2018</a:t>
            </a:r>
            <a:endParaRPr lang="en-US" sz="1400" dirty="0" err="1" smtClean="0"/>
          </a:p>
        </p:txBody>
      </p:sp>
      <p:cxnSp>
        <p:nvCxnSpPr>
          <p:cNvPr id="6" name="Conector recto 5"/>
          <p:cNvCxnSpPr/>
          <p:nvPr/>
        </p:nvCxnSpPr>
        <p:spPr>
          <a:xfrm>
            <a:off x="1939636" y="1622842"/>
            <a:ext cx="8312727" cy="1662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0374284" y="1246908"/>
            <a:ext cx="1608342" cy="997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Meta </a:t>
            </a:r>
            <a:r>
              <a:rPr lang="x-none" b="1" dirty="0" smtClean="0"/>
              <a:t>OMS</a:t>
            </a:r>
            <a:endParaRPr lang="es-ES_tradnl" b="1" dirty="0" smtClean="0"/>
          </a:p>
          <a:p>
            <a:pPr algn="ctr"/>
            <a:r>
              <a:rPr lang="x-none" b="1" dirty="0"/>
              <a:t>90</a:t>
            </a:r>
            <a:r>
              <a:rPr lang="x-none" b="1" dirty="0" smtClean="0"/>
              <a:t>%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8056121"/>
      </p:ext>
    </p:extLst>
  </p:cSld>
  <p:clrMapOvr>
    <a:masterClrMapping/>
  </p:clrMapOvr>
  <p:transition xmlns:p14="http://schemas.microsoft.com/office/powerpoint/2010/main" advTm="6120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HME ppt template_1109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8A79CB"/>
      </a:accent2>
      <a:accent3>
        <a:srgbClr val="39632F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771</Words>
  <Application>Microsoft Macintosh PowerPoint</Application>
  <PresentationFormat>Personalizado</PresentationFormat>
  <Paragraphs>153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IHME ppt template_1109</vt:lpstr>
      <vt:lpstr>Office Theme</vt:lpstr>
      <vt:lpstr>El Modelo de gestión del Fondo Mundial Tuberculosis </vt:lpstr>
      <vt:lpstr>Carga de Tuberculosis </vt:lpstr>
      <vt:lpstr>Presentación de PowerPoint</vt:lpstr>
      <vt:lpstr>Elementos de éxito para propuesta de TB</vt:lpstr>
      <vt:lpstr>Distribución presupuestaria por módulo Subvención TB: Comparación 2016-2019 y 2019-2022 </vt:lpstr>
      <vt:lpstr>Cadena de Resultados para Tuberculosis </vt:lpstr>
      <vt:lpstr>HALLAZGOS PRINCIPALES </vt:lpstr>
      <vt:lpstr>Presentación de PowerPoint</vt:lpstr>
      <vt:lpstr>Tasa de éxito del tratamiento de TB y Coinfección VIH-TB</vt:lpstr>
      <vt:lpstr>Presentación de PowerPoint</vt:lpstr>
      <vt:lpstr>Número de casos de TB detectados en PPL 2014-2017</vt:lpstr>
      <vt:lpstr>Mejoras en adquisición y distribución de medicamentos = no desabastecimientos </vt:lpstr>
      <vt:lpstr>Desafíos para el PNTB</vt:lpstr>
      <vt:lpstr>Aspectos a considerar</vt:lpstr>
      <vt:lpstr>Presentación de PowerPoint</vt:lpstr>
    </vt:vector>
  </TitlesOfParts>
  <Company>PATH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Saenz de Tejada</dc:creator>
  <cp:lastModifiedBy>Edgar Kestler</cp:lastModifiedBy>
  <cp:revision>267</cp:revision>
  <dcterms:created xsi:type="dcterms:W3CDTF">2019-01-18T23:02:00Z</dcterms:created>
  <dcterms:modified xsi:type="dcterms:W3CDTF">2019-03-07T12:32:00Z</dcterms:modified>
</cp:coreProperties>
</file>