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51" d="100"/>
          <a:sy n="51" d="100"/>
        </p:scale>
        <p:origin x="114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0895-8FDD-4634-B9E0-AC3C55C66A1C}" type="datetimeFigureOut">
              <a:rPr lang="es-GT" smtClean="0"/>
              <a:t>2/05/2018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CCAD-3594-4657-A24D-1087728C924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027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0895-8FDD-4634-B9E0-AC3C55C66A1C}" type="datetimeFigureOut">
              <a:rPr lang="es-GT" smtClean="0"/>
              <a:t>2/05/2018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CCAD-3594-4657-A24D-1087728C924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0539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0895-8FDD-4634-B9E0-AC3C55C66A1C}" type="datetimeFigureOut">
              <a:rPr lang="es-GT" smtClean="0"/>
              <a:t>2/05/2018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CCAD-3594-4657-A24D-1087728C924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7942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0895-8FDD-4634-B9E0-AC3C55C66A1C}" type="datetimeFigureOut">
              <a:rPr lang="es-GT" smtClean="0"/>
              <a:t>2/05/2018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CCAD-3594-4657-A24D-1087728C924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774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0895-8FDD-4634-B9E0-AC3C55C66A1C}" type="datetimeFigureOut">
              <a:rPr lang="es-GT" smtClean="0"/>
              <a:t>2/05/2018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CCAD-3594-4657-A24D-1087728C924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629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0895-8FDD-4634-B9E0-AC3C55C66A1C}" type="datetimeFigureOut">
              <a:rPr lang="es-GT" smtClean="0"/>
              <a:t>2/05/2018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CCAD-3594-4657-A24D-1087728C924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3134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0895-8FDD-4634-B9E0-AC3C55C66A1C}" type="datetimeFigureOut">
              <a:rPr lang="es-GT" smtClean="0"/>
              <a:t>2/05/2018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CCAD-3594-4657-A24D-1087728C924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6900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0895-8FDD-4634-B9E0-AC3C55C66A1C}" type="datetimeFigureOut">
              <a:rPr lang="es-GT" smtClean="0"/>
              <a:t>2/05/2018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CCAD-3594-4657-A24D-1087728C924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6199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0895-8FDD-4634-B9E0-AC3C55C66A1C}" type="datetimeFigureOut">
              <a:rPr lang="es-GT" smtClean="0"/>
              <a:t>2/05/2018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CCAD-3594-4657-A24D-1087728C924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2007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0895-8FDD-4634-B9E0-AC3C55C66A1C}" type="datetimeFigureOut">
              <a:rPr lang="es-GT" smtClean="0"/>
              <a:t>2/05/2018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CCAD-3594-4657-A24D-1087728C924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473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0895-8FDD-4634-B9E0-AC3C55C66A1C}" type="datetimeFigureOut">
              <a:rPr lang="es-GT" smtClean="0"/>
              <a:t>2/05/2018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CCAD-3594-4657-A24D-1087728C924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4298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D0895-8FDD-4634-B9E0-AC3C55C66A1C}" type="datetimeFigureOut">
              <a:rPr lang="es-GT" smtClean="0"/>
              <a:t>2/05/2018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DCCAD-3594-4657-A24D-1087728C924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485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b="1" dirty="0" smtClean="0"/>
              <a:t>Principales conclusiones y recomendaciones</a:t>
            </a:r>
            <a:endParaRPr lang="es-GT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GT" sz="2800" dirty="0" smtClean="0"/>
              <a:t>Primer taller de diseminación de resultados</a:t>
            </a:r>
          </a:p>
          <a:p>
            <a:r>
              <a:rPr lang="es-GT" sz="2800" dirty="0" smtClean="0"/>
              <a:t>EPP - Guatemala</a:t>
            </a:r>
            <a:endParaRPr lang="es-GT" sz="2800" dirty="0" smtClean="0"/>
          </a:p>
        </p:txBody>
      </p:sp>
    </p:spTree>
    <p:extLst>
      <p:ext uri="{BB962C8B-B14F-4D97-AF65-F5344CB8AC3E}">
        <p14:creationId xmlns:p14="http://schemas.microsoft.com/office/powerpoint/2010/main" val="81606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Conclusiones generales</a:t>
            </a:r>
            <a:endParaRPr lang="es-GT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GT" dirty="0" smtClean="0"/>
              <a:t>La estabilidad del Ministerio de Salud y su liderazgo durante la Solicitud de Financiamiento (SF) del VIH se vieron comprometidos por una serie de crisis en el gobierno central que condujeron a lo siguiente:</a:t>
            </a:r>
          </a:p>
          <a:p>
            <a:pPr lvl="1"/>
            <a:r>
              <a:rPr lang="es-GT" dirty="0" smtClean="0"/>
              <a:t>Alta rotación de autoridades y líderes del programa nacional de VIH.</a:t>
            </a:r>
          </a:p>
          <a:p>
            <a:pPr lvl="1"/>
            <a:r>
              <a:rPr lang="es-GT" dirty="0" smtClean="0"/>
              <a:t>Ausencia de representantes ante el MCP con autoridad para tomar decisiones.</a:t>
            </a:r>
          </a:p>
          <a:p>
            <a:pPr lvl="1"/>
            <a:r>
              <a:rPr lang="es-GT" dirty="0" smtClean="0"/>
              <a:t>Un nuevo modelo de atención de la salud, centrado en el primer nivel, lanzado en 2017 que no priorizó el VIH o los programas nacionales que causan incertidumbre durante el proceso de SF de VIH.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536003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Conclusiones generales</a:t>
            </a:r>
            <a:endParaRPr lang="es-GT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s-GT" dirty="0" smtClean="0"/>
              <a:t>En el momento de la redacción y presentación de la solicitud de financiamiento (Ventana 3), no había un Plan Estratégico Nacional (PEN) aprobado, sólido y con costos, lo que era fundamental para orientar la respuesta del país ante las epidemias.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s-GT" dirty="0" smtClean="0"/>
              <a:t>El MCP enfrentó limitaciones de coordinación y liderazgo debido a un desequilibrio entre representantes técnicos y no técnicos, lo que causó dificultades para abordar el enfoque estratégico requerido por el nuevo modelo de SF.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44718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Recomendaciones</a:t>
            </a:r>
            <a:endParaRPr lang="es-GT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GT" b="1" dirty="0" smtClean="0"/>
              <a:t>Para el gobierno</a:t>
            </a:r>
          </a:p>
          <a:p>
            <a:endParaRPr lang="es-GT" dirty="0" smtClean="0"/>
          </a:p>
          <a:p>
            <a:r>
              <a:rPr lang="es-GT" dirty="0" smtClean="0"/>
              <a:t>Los representantes del Ministerio de Salud ante el MCP deben tener la debida autoridad para tomar decisiones oportunas basadas en conocimientos técnicamente sólidos.</a:t>
            </a:r>
          </a:p>
          <a:p>
            <a:r>
              <a:rPr lang="es-GT" dirty="0" smtClean="0"/>
              <a:t>Necesidad de involucrar a otros sectores del gobierno</a:t>
            </a:r>
          </a:p>
          <a:p>
            <a:r>
              <a:rPr lang="es-GT" dirty="0" smtClean="0"/>
              <a:t>Finalizar el presupuesto del Plan Estratégico Nacional en el más corto plazo.</a:t>
            </a:r>
            <a:endParaRPr lang="es-GT" dirty="0"/>
          </a:p>
        </p:txBody>
      </p:sp>
      <p:sp>
        <p:nvSpPr>
          <p:cNvPr id="5" name="Rectángulo 4"/>
          <p:cNvSpPr/>
          <p:nvPr/>
        </p:nvSpPr>
        <p:spPr>
          <a:xfrm>
            <a:off x="689548" y="1690688"/>
            <a:ext cx="10777927" cy="459019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8100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Recomendaciones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GT" b="1" dirty="0" smtClean="0"/>
              <a:t>Para el MCP</a:t>
            </a:r>
          </a:p>
          <a:p>
            <a:pPr marL="0" indent="0">
              <a:buNone/>
            </a:pPr>
            <a:endParaRPr lang="es-GT" b="1" dirty="0" smtClean="0"/>
          </a:p>
          <a:p>
            <a:r>
              <a:rPr lang="es-GT" dirty="0" smtClean="0"/>
              <a:t>Necesidad de un mejor equilibrio entre miembros técnicos y no técnicos.</a:t>
            </a:r>
          </a:p>
          <a:p>
            <a:r>
              <a:rPr lang="es-GT" dirty="0" smtClean="0"/>
              <a:t>Más experiencia en género, poblaciones indígenas y derechos humanos.</a:t>
            </a:r>
          </a:p>
          <a:p>
            <a:r>
              <a:rPr lang="es-GT" dirty="0" smtClean="0"/>
              <a:t>Abordar las brechas entre la investigación académica y la implementación.</a:t>
            </a:r>
            <a:endParaRPr lang="es-GT" dirty="0"/>
          </a:p>
        </p:txBody>
      </p:sp>
      <p:sp>
        <p:nvSpPr>
          <p:cNvPr id="5" name="Rectángulo 4"/>
          <p:cNvSpPr/>
          <p:nvPr/>
        </p:nvSpPr>
        <p:spPr>
          <a:xfrm>
            <a:off x="689548" y="1690688"/>
            <a:ext cx="10777927" cy="459019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21306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Recomendaciones</a:t>
            </a:r>
            <a:endParaRPr lang="es-GT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GT" b="1" dirty="0" smtClean="0"/>
              <a:t>Para socios técnicos</a:t>
            </a:r>
          </a:p>
          <a:p>
            <a:endParaRPr lang="es-GT" dirty="0" smtClean="0"/>
          </a:p>
          <a:p>
            <a:r>
              <a:rPr lang="es-GT" dirty="0" smtClean="0"/>
              <a:t>Debería enfocarse en desarrollar capacidades en </a:t>
            </a:r>
            <a:r>
              <a:rPr lang="es-GT" smtClean="0"/>
              <a:t>las CSO </a:t>
            </a:r>
            <a:r>
              <a:rPr lang="es-GT" dirty="0" smtClean="0"/>
              <a:t>para prepararlos mejor para la sostenibilidad y la transición</a:t>
            </a:r>
          </a:p>
          <a:p>
            <a:r>
              <a:rPr lang="es-GT" dirty="0" smtClean="0"/>
              <a:t>Aumentar la coparticipación de la academia y las instituciones gubernamentales en la investigación financiada por socios técnicos</a:t>
            </a:r>
          </a:p>
          <a:p>
            <a:endParaRPr lang="es-GT" dirty="0" smtClean="0"/>
          </a:p>
          <a:p>
            <a:pPr marL="0" indent="0">
              <a:buNone/>
            </a:pPr>
            <a:r>
              <a:rPr lang="es-GT" b="1" dirty="0" smtClean="0"/>
              <a:t>Para el Fondo Mundial</a:t>
            </a:r>
          </a:p>
          <a:p>
            <a:endParaRPr lang="es-GT" dirty="0" smtClean="0"/>
          </a:p>
          <a:p>
            <a:r>
              <a:rPr lang="es-GT" dirty="0" smtClean="0"/>
              <a:t>Todos los cambios realizados en el proceso de solicitud del Fondo Mundial requieren una capacitación oportuna y práctica para los interesados ​​(que participarán en el diseño de la SF)</a:t>
            </a:r>
            <a:endParaRPr lang="es-GT" dirty="0"/>
          </a:p>
        </p:txBody>
      </p:sp>
      <p:sp>
        <p:nvSpPr>
          <p:cNvPr id="5" name="Rectángulo 4"/>
          <p:cNvSpPr/>
          <p:nvPr/>
        </p:nvSpPr>
        <p:spPr>
          <a:xfrm>
            <a:off x="689548" y="1690688"/>
            <a:ext cx="10777927" cy="459019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60514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360</Words>
  <Application>Microsoft Office PowerPoint</Application>
  <PresentationFormat>Panorámica</PresentationFormat>
  <Paragraphs>32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Principales conclusiones y recomendaciones</vt:lpstr>
      <vt:lpstr>Conclusiones generales</vt:lpstr>
      <vt:lpstr>Conclusiones generales</vt:lpstr>
      <vt:lpstr>Recomendaciones</vt:lpstr>
      <vt:lpstr>Recomendaciones</vt:lpstr>
      <vt:lpstr>Recomendaciones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Principales conclusiones y recomendaciones</dc:title>
  <dc:creator>Usuario</dc:creator>
  <cp:lastModifiedBy>Usuario</cp:lastModifiedBy>
  <cp:revision>5</cp:revision>
  <dcterms:created xsi:type="dcterms:W3CDTF">2018-05-02T16:12:05Z</dcterms:created>
  <dcterms:modified xsi:type="dcterms:W3CDTF">2018-05-02T17:00:03Z</dcterms:modified>
</cp:coreProperties>
</file>