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63" r:id="rId5"/>
    <p:sldId id="261" r:id="rId6"/>
    <p:sldId id="262" r:id="rId7"/>
    <p:sldId id="278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618" autoAdjust="0"/>
    <p:restoredTop sz="94660"/>
  </p:normalViewPr>
  <p:slideViewPr>
    <p:cSldViewPr snapToGrid="0">
      <p:cViewPr>
        <p:scale>
          <a:sx n="86" d="100"/>
          <a:sy n="86" d="100"/>
        </p:scale>
        <p:origin x="-1864" y="-5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C4C30-B10A-4496-9D1F-002BC4E6895B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1983D9-FB08-433A-8A80-96B2A5E11CA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73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1200" dirty="0" smtClean="0"/>
              <a:t>Plus </a:t>
            </a:r>
            <a:r>
              <a:rPr lang="en-US" sz="1200" dirty="0" err="1" smtClean="0"/>
              <a:t>spécifiquement</a:t>
            </a:r>
            <a:r>
              <a:rPr lang="en-US" sz="1200" dirty="0" smtClean="0"/>
              <a:t>, le TERG </a:t>
            </a:r>
            <a:r>
              <a:rPr lang="en-US" sz="1200" dirty="0" err="1" smtClean="0"/>
              <a:t>fournit</a:t>
            </a:r>
            <a:r>
              <a:rPr lang="en-US" sz="1200" dirty="0" smtClean="0"/>
              <a:t>:</a:t>
            </a:r>
          </a:p>
          <a:p>
            <a:pPr marL="380990" indent="-380990">
              <a:buFontTx/>
              <a:buChar char="-"/>
            </a:pPr>
            <a:r>
              <a:rPr lang="en-GB" sz="1200" dirty="0" smtClean="0"/>
              <a:t>Des </a:t>
            </a:r>
            <a:r>
              <a:rPr lang="en-GB" sz="1200" dirty="0" err="1" smtClean="0"/>
              <a:t>évaluations</a:t>
            </a:r>
            <a:r>
              <a:rPr lang="en-GB" sz="1200" dirty="0" smtClean="0"/>
              <a:t> </a:t>
            </a:r>
            <a:r>
              <a:rPr lang="en-GB" sz="1200" dirty="0" err="1" smtClean="0"/>
              <a:t>indépendantes</a:t>
            </a:r>
            <a:r>
              <a:rPr lang="en-GB" sz="1200" dirty="0" smtClean="0"/>
              <a:t>; </a:t>
            </a:r>
          </a:p>
          <a:p>
            <a:pPr marL="380990" indent="-380990">
              <a:buFontTx/>
              <a:buChar char="-"/>
            </a:pPr>
            <a:r>
              <a:rPr lang="en-US" sz="1200" dirty="0" err="1" smtClean="0"/>
              <a:t>Une</a:t>
            </a:r>
            <a:r>
              <a:rPr lang="en-US" sz="1200" dirty="0" smtClean="0"/>
              <a:t> function </a:t>
            </a:r>
            <a:r>
              <a:rPr lang="en-US" sz="1200" dirty="0" err="1" smtClean="0"/>
              <a:t>d’apprentissage</a:t>
            </a:r>
            <a:r>
              <a:rPr lang="en-US" sz="1200" dirty="0" smtClean="0"/>
              <a:t>; et</a:t>
            </a:r>
          </a:p>
          <a:p>
            <a:pPr marL="380990" indent="-380990">
              <a:buFontTx/>
              <a:buChar char="-"/>
            </a:pPr>
            <a:r>
              <a:rPr lang="en-US" sz="1200" dirty="0" err="1" smtClean="0"/>
              <a:t>Une</a:t>
            </a:r>
            <a:r>
              <a:rPr lang="en-US" sz="1200" dirty="0" smtClean="0"/>
              <a:t> function de </a:t>
            </a:r>
            <a:r>
              <a:rPr lang="en-US" sz="1200" dirty="0" err="1" smtClean="0"/>
              <a:t>conseil</a:t>
            </a: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5BA8E-B865-4D83-BB30-0F51D519BED7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85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Introduce</a:t>
            </a:r>
            <a:r>
              <a:rPr lang="en-US" baseline="0" smtClean="0"/>
              <a:t> Raegan</a:t>
            </a:r>
          </a:p>
          <a:p>
            <a:r>
              <a:rPr lang="en-US" baseline="0" smtClean="0"/>
              <a:t>The </a:t>
            </a:r>
            <a:r>
              <a:rPr lang="en-US" baseline="0" dirty="0" smtClean="0"/>
              <a:t>Global Fund model is a partnership model that succeeds through the efforts of its stakeholders. All the bodies outlined on this slide play a key role in that success.</a:t>
            </a:r>
          </a:p>
          <a:p>
            <a:r>
              <a:rPr lang="en-US" baseline="0" dirty="0" smtClean="0"/>
              <a:t>Today we will be focusing on the Board, its standing committees EGC, Strategy and AFC and the Secretariat and OIG while touching briefly on the other key players outlined here.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C366F2-1B82-8E43-B983-045388936D7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2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424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05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ubtitl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00" y="600000"/>
            <a:ext cx="10752000" cy="5669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0000" y="1152000"/>
            <a:ext cx="10752000" cy="528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33775"/>
            <a:ext cx="2844800" cy="365125"/>
          </a:xfrm>
          <a:prstGeom prst="rect">
            <a:avLst/>
          </a:prstGeom>
        </p:spPr>
        <p:txBody>
          <a:bodyPr/>
          <a:lstStyle/>
          <a:p>
            <a:fld id="{1D1E3EDB-D7EB-F14E-A6D1-748C03EC5EDC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719999" y="1801476"/>
            <a:ext cx="107520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1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31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306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87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0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851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34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02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68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92A8F-D093-4712-8B6A-13956F059587}" type="datetimeFigureOut">
              <a:rPr lang="en-US" smtClean="0"/>
              <a:t>26/04/18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E375C-067A-4ABE-8137-32A9F6D1772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69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942" y="1447287"/>
            <a:ext cx="11866709" cy="2193505"/>
          </a:xfrm>
          <a:solidFill>
            <a:srgbClr val="0000CC"/>
          </a:solidFill>
        </p:spPr>
        <p:txBody>
          <a:bodyPr>
            <a:normAutofit fontScale="90000"/>
          </a:bodyPr>
          <a:lstStyle/>
          <a:p>
            <a:r>
              <a:rPr lang="es-ES" sz="4000" b="1" dirty="0" smtClean="0">
                <a:solidFill>
                  <a:schemeClr val="bg1"/>
                </a:solidFill>
              </a:rPr>
              <a:t>Evaluación Prospectiva de </a:t>
            </a:r>
            <a:r>
              <a:rPr lang="es-ES" sz="4000" b="1" dirty="0" err="1" smtClean="0">
                <a:solidFill>
                  <a:schemeClr val="bg1"/>
                </a:solidFill>
              </a:rPr>
              <a:t>Paises</a:t>
            </a:r>
            <a:r>
              <a:rPr lang="es-ES" sz="4000" b="1" dirty="0" smtClean="0">
                <a:solidFill>
                  <a:schemeClr val="bg1"/>
                </a:solidFill>
              </a:rPr>
              <a:t> (EPP) –</a:t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Perspectiva del Grupo Técnico de Evaluación y Referencia (GTER) del </a:t>
            </a:r>
            <a:r>
              <a:rPr lang="es-ES" sz="4000" b="1" dirty="0">
                <a:solidFill>
                  <a:schemeClr val="bg1"/>
                </a:solidFill>
              </a:rPr>
              <a:t>Fondo Mundial para </a:t>
            </a:r>
            <a:r>
              <a:rPr lang="es-ES" sz="4000" b="1" dirty="0" smtClean="0">
                <a:solidFill>
                  <a:schemeClr val="bg1"/>
                </a:solidFill>
              </a:rPr>
              <a:t>Luchar Contra </a:t>
            </a:r>
            <a:r>
              <a:rPr lang="es-ES" sz="4000" b="1" dirty="0">
                <a:solidFill>
                  <a:schemeClr val="bg1"/>
                </a:solidFill>
              </a:rPr>
              <a:t>el </a:t>
            </a:r>
            <a:r>
              <a:rPr lang="es-ES" sz="4000" b="1" dirty="0" smtClean="0">
                <a:solidFill>
                  <a:schemeClr val="bg1"/>
                </a:solidFill>
              </a:rPr>
              <a:t>SIDA, TB </a:t>
            </a:r>
            <a:r>
              <a:rPr lang="es-ES" sz="4000" b="1" dirty="0">
                <a:solidFill>
                  <a:schemeClr val="bg1"/>
                </a:solidFill>
              </a:rPr>
              <a:t>y </a:t>
            </a:r>
            <a:r>
              <a:rPr lang="es-ES" sz="4000" b="1" dirty="0" smtClean="0">
                <a:solidFill>
                  <a:schemeClr val="bg1"/>
                </a:solidFill>
              </a:rPr>
              <a:t>Malaria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7510" y="4778062"/>
            <a:ext cx="9144000" cy="1584102"/>
          </a:xfrm>
        </p:spPr>
        <p:txBody>
          <a:bodyPr>
            <a:normAutofit/>
          </a:bodyPr>
          <a:lstStyle/>
          <a:p>
            <a:r>
              <a:rPr lang="en-US" dirty="0" smtClean="0"/>
              <a:t>Kenneth G. Castro</a:t>
            </a:r>
          </a:p>
          <a:p>
            <a:r>
              <a:rPr lang="en-US" dirty="0"/>
              <a:t>Daniel Whitaker</a:t>
            </a:r>
          </a:p>
          <a:p>
            <a:r>
              <a:rPr lang="en-US" dirty="0" smtClean="0"/>
              <a:t>Sylvie </a:t>
            </a:r>
            <a:r>
              <a:rPr lang="en-US" dirty="0" err="1" smtClean="0"/>
              <a:t>Olifson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43562" y="137622"/>
            <a:ext cx="11539470" cy="8900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000" b="1" dirty="0" smtClean="0"/>
              <a:t>Taller de Diseminación en Guatemala</a:t>
            </a:r>
          </a:p>
          <a:p>
            <a:r>
              <a:rPr lang="es-ES" sz="4000" b="1" dirty="0" smtClean="0"/>
              <a:t>11 abril 2018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541947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 bwMode="auto">
          <a:xfrm>
            <a:off x="831295" y="1470391"/>
            <a:ext cx="1047534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/>
                </a:solidFill>
              </a:rPr>
              <a:t>Describir</a:t>
            </a:r>
            <a:r>
              <a:rPr lang="en-US" sz="3200" dirty="0" smtClean="0">
                <a:solidFill>
                  <a:prstClr val="black"/>
                </a:solidFill>
              </a:rPr>
              <a:t> el </a:t>
            </a:r>
            <a:r>
              <a:rPr lang="en-US" sz="3200" dirty="0" err="1" smtClean="0">
                <a:solidFill>
                  <a:prstClr val="black"/>
                </a:solidFill>
              </a:rPr>
              <a:t>grupo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técnico</a:t>
            </a:r>
            <a:r>
              <a:rPr lang="en-US" sz="3200" dirty="0" smtClean="0">
                <a:solidFill>
                  <a:prstClr val="black"/>
                </a:solidFill>
              </a:rPr>
              <a:t> de </a:t>
            </a:r>
            <a:r>
              <a:rPr lang="en-US" sz="3200" dirty="0" err="1" smtClean="0">
                <a:solidFill>
                  <a:prstClr val="black"/>
                </a:solidFill>
              </a:rPr>
              <a:t>evaluación</a:t>
            </a:r>
            <a:r>
              <a:rPr lang="en-US" sz="3200" dirty="0" smtClean="0">
                <a:solidFill>
                  <a:prstClr val="black"/>
                </a:solidFill>
              </a:rPr>
              <a:t> y </a:t>
            </a:r>
            <a:r>
              <a:rPr lang="en-US" sz="3200" dirty="0" err="1" smtClean="0">
                <a:solidFill>
                  <a:prstClr val="black"/>
                </a:solidFill>
              </a:rPr>
              <a:t>referencia</a:t>
            </a:r>
            <a:r>
              <a:rPr lang="en-US" sz="3200" dirty="0" smtClean="0">
                <a:solidFill>
                  <a:prstClr val="black"/>
                </a:solidFill>
              </a:rPr>
              <a:t> (GTER) (TERG – </a:t>
            </a:r>
            <a:r>
              <a:rPr lang="en-US" sz="3200" dirty="0" err="1" smtClean="0">
                <a:solidFill>
                  <a:prstClr val="black"/>
                </a:solidFill>
              </a:rPr>
              <a:t>siglas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en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inglés</a:t>
            </a:r>
            <a:r>
              <a:rPr lang="en-US" sz="3200" dirty="0" smtClean="0">
                <a:solidFill>
                  <a:prstClr val="black"/>
                </a:solidFill>
              </a:rPr>
              <a:t>) del </a:t>
            </a:r>
            <a:r>
              <a:rPr lang="en-US" sz="3200" dirty="0" err="1" smtClean="0">
                <a:solidFill>
                  <a:prstClr val="black"/>
                </a:solidFill>
              </a:rPr>
              <a:t>Fondo</a:t>
            </a:r>
            <a:r>
              <a:rPr lang="en-US" sz="3200" dirty="0" smtClean="0">
                <a:solidFill>
                  <a:prstClr val="black"/>
                </a:solidFill>
              </a:rPr>
              <a:t> Mundial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prstClr val="black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/>
                </a:solidFill>
              </a:rPr>
              <a:t>Repasar</a:t>
            </a:r>
            <a:r>
              <a:rPr lang="en-US" sz="3200" dirty="0" smtClean="0">
                <a:solidFill>
                  <a:prstClr val="black"/>
                </a:solidFill>
              </a:rPr>
              <a:t>: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/>
                </a:solidFill>
              </a:rPr>
              <a:t>Gobernanza</a:t>
            </a:r>
            <a:r>
              <a:rPr lang="en-US" sz="3200" dirty="0" smtClean="0">
                <a:solidFill>
                  <a:prstClr val="black"/>
                </a:solidFill>
              </a:rPr>
              <a:t> del </a:t>
            </a:r>
            <a:r>
              <a:rPr lang="en-US" sz="3200" dirty="0" err="1" smtClean="0">
                <a:solidFill>
                  <a:prstClr val="black"/>
                </a:solidFill>
              </a:rPr>
              <a:t>grupo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técnico</a:t>
            </a:r>
            <a:r>
              <a:rPr lang="en-US" sz="3200" dirty="0" smtClean="0">
                <a:solidFill>
                  <a:prstClr val="black"/>
                </a:solidFill>
              </a:rPr>
              <a:t> de </a:t>
            </a:r>
            <a:r>
              <a:rPr lang="en-US" sz="3200" dirty="0" err="1" smtClean="0">
                <a:solidFill>
                  <a:prstClr val="black"/>
                </a:solidFill>
              </a:rPr>
              <a:t>evaluación</a:t>
            </a:r>
            <a:r>
              <a:rPr lang="en-US" sz="3200" dirty="0" smtClean="0">
                <a:solidFill>
                  <a:prstClr val="black"/>
                </a:solidFill>
              </a:rPr>
              <a:t> y </a:t>
            </a:r>
            <a:r>
              <a:rPr lang="en-US" sz="3200" dirty="0" err="1" smtClean="0">
                <a:solidFill>
                  <a:prstClr val="black"/>
                </a:solidFill>
              </a:rPr>
              <a:t>referencia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200" dirty="0" err="1" smtClean="0">
                <a:solidFill>
                  <a:prstClr val="black"/>
                </a:solidFill>
              </a:rPr>
              <a:t>Evaluación</a:t>
            </a:r>
            <a:r>
              <a:rPr lang="en-US" sz="3200" dirty="0" smtClean="0">
                <a:solidFill>
                  <a:prstClr val="black"/>
                </a:solidFill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</a:rPr>
              <a:t>prospectiva</a:t>
            </a:r>
            <a:r>
              <a:rPr lang="en-US" sz="3200" dirty="0" smtClean="0">
                <a:solidFill>
                  <a:prstClr val="black"/>
                </a:solidFill>
              </a:rPr>
              <a:t> de </a:t>
            </a:r>
            <a:r>
              <a:rPr lang="en-US" sz="3200" dirty="0" err="1" smtClean="0">
                <a:solidFill>
                  <a:prstClr val="black"/>
                </a:solidFill>
              </a:rPr>
              <a:t>paises</a:t>
            </a:r>
            <a:r>
              <a:rPr lang="en-US" sz="3200" dirty="0" smtClean="0">
                <a:solidFill>
                  <a:prstClr val="black"/>
                </a:solidFill>
              </a:rPr>
              <a:t> (EPP) </a:t>
            </a:r>
            <a:r>
              <a:rPr lang="en-US" sz="3200" dirty="0">
                <a:solidFill>
                  <a:prstClr val="black"/>
                </a:solidFill>
              </a:rPr>
              <a:t>(</a:t>
            </a:r>
            <a:r>
              <a:rPr lang="en-US" sz="3200" dirty="0" smtClean="0">
                <a:solidFill>
                  <a:prstClr val="black"/>
                </a:solidFill>
              </a:rPr>
              <a:t>PCE – </a:t>
            </a:r>
            <a:r>
              <a:rPr lang="en-US" sz="3200" dirty="0" err="1">
                <a:solidFill>
                  <a:prstClr val="black"/>
                </a:solidFill>
              </a:rPr>
              <a:t>siglas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en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 err="1">
                <a:solidFill>
                  <a:prstClr val="black"/>
                </a:solidFill>
              </a:rPr>
              <a:t>inglés</a:t>
            </a:r>
            <a:r>
              <a:rPr lang="en-US" sz="3200" dirty="0">
                <a:solidFill>
                  <a:prstClr val="black"/>
                </a:solidFill>
              </a:rPr>
              <a:t> )</a:t>
            </a:r>
            <a:endParaRPr lang="en-GB" sz="3200" dirty="0">
              <a:solidFill>
                <a:prstClr val="black"/>
              </a:solidFill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3200" dirty="0" err="1" smtClean="0">
                <a:solidFill>
                  <a:prstClr val="black"/>
                </a:solidFill>
              </a:rPr>
              <a:t>Resultados</a:t>
            </a:r>
            <a:r>
              <a:rPr lang="en-GB" sz="3200" dirty="0" smtClean="0">
                <a:solidFill>
                  <a:prstClr val="black"/>
                </a:solidFill>
              </a:rPr>
              <a:t> y </a:t>
            </a:r>
            <a:r>
              <a:rPr lang="en-GB" sz="3200" dirty="0" err="1" smtClean="0">
                <a:solidFill>
                  <a:prstClr val="black"/>
                </a:solidFill>
              </a:rPr>
              <a:t>beneficios</a:t>
            </a:r>
            <a:r>
              <a:rPr lang="en-GB" sz="3200" dirty="0" smtClean="0">
                <a:solidFill>
                  <a:prstClr val="black"/>
                </a:solidFill>
              </a:rPr>
              <a:t> </a:t>
            </a:r>
            <a:r>
              <a:rPr lang="en-GB" sz="3200" dirty="0" err="1" smtClean="0">
                <a:solidFill>
                  <a:prstClr val="black"/>
                </a:solidFill>
              </a:rPr>
              <a:t>anticipados</a:t>
            </a:r>
            <a:r>
              <a:rPr lang="en-GB" sz="3200" dirty="0" smtClean="0">
                <a:solidFill>
                  <a:prstClr val="black"/>
                </a:solidFill>
              </a:rPr>
              <a:t> de las EPP (PCE)</a:t>
            </a:r>
            <a:endParaRPr lang="en-GB" sz="3200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8117" y="176017"/>
            <a:ext cx="7047913" cy="707886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+mj-lt"/>
              </a:rPr>
              <a:t>Plan de </a:t>
            </a:r>
            <a:r>
              <a:rPr lang="en-US" sz="4000" b="1" dirty="0" err="1" smtClean="0">
                <a:solidFill>
                  <a:schemeClr val="bg1"/>
                </a:solidFill>
                <a:latin typeface="+mj-lt"/>
              </a:rPr>
              <a:t>Presentación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6040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72" y="42070"/>
            <a:ext cx="11855824" cy="1021244"/>
          </a:xfrm>
          <a:solidFill>
            <a:srgbClr val="0000CC"/>
          </a:solidFill>
        </p:spPr>
        <p:txBody>
          <a:bodyPr>
            <a:noAutofit/>
          </a:bodyPr>
          <a:lstStyle/>
          <a:p>
            <a:pPr algn="ctr"/>
            <a:r>
              <a:rPr lang="fr-FR" sz="4000" b="1" dirty="0" smtClean="0">
                <a:solidFill>
                  <a:schemeClr val="bg1"/>
                </a:solidFill>
              </a:rPr>
              <a:t>G</a:t>
            </a:r>
            <a:r>
              <a:rPr lang="en-US" sz="4000" b="1" dirty="0" err="1" smtClean="0">
                <a:solidFill>
                  <a:schemeClr val="bg1"/>
                </a:solidFill>
              </a:rPr>
              <a:t>rupo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</a:rPr>
              <a:t>Técnico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de </a:t>
            </a:r>
            <a:r>
              <a:rPr lang="en-US" sz="4000" b="1" dirty="0" err="1" smtClean="0">
                <a:solidFill>
                  <a:schemeClr val="bg1"/>
                </a:solidFill>
              </a:rPr>
              <a:t>Evaluación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en-US" sz="4000" b="1" dirty="0">
                <a:solidFill>
                  <a:schemeClr val="bg1"/>
                </a:solidFill>
              </a:rPr>
              <a:t>y </a:t>
            </a:r>
            <a:r>
              <a:rPr lang="en-US" sz="4000" b="1" dirty="0" err="1" smtClean="0">
                <a:solidFill>
                  <a:schemeClr val="bg1"/>
                </a:solidFill>
              </a:rPr>
              <a:t>Referencia</a:t>
            </a:r>
            <a:r>
              <a:rPr lang="en-US" sz="4000" b="1" dirty="0" smtClean="0">
                <a:solidFill>
                  <a:schemeClr val="bg1"/>
                </a:solidFill>
              </a:rPr>
              <a:t> </a:t>
            </a:r>
            <a:r>
              <a:rPr lang="fr-FR" sz="4000" b="1" dirty="0" smtClean="0">
                <a:solidFill>
                  <a:schemeClr val="bg1"/>
                </a:solidFill>
              </a:rPr>
              <a:t>GTER (TERG)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704" y="970694"/>
            <a:ext cx="8538355" cy="5951924"/>
          </a:xfrm>
        </p:spPr>
        <p:txBody>
          <a:bodyPr>
            <a:noAutofit/>
          </a:bodyPr>
          <a:lstStyle/>
          <a:p>
            <a:pPr marL="0" indent="0">
              <a:lnSpc>
                <a:spcPts val="2800"/>
              </a:lnSpc>
              <a:buNone/>
            </a:pPr>
            <a:r>
              <a:rPr lang="en-US" sz="2400" dirty="0"/>
              <a:t>G</a:t>
            </a:r>
            <a:r>
              <a:rPr lang="es-ES" sz="2400" dirty="0" err="1" smtClean="0"/>
              <a:t>rupo</a:t>
            </a:r>
            <a:r>
              <a:rPr lang="es-ES" sz="2400" dirty="0" smtClean="0"/>
              <a:t> </a:t>
            </a:r>
            <a:r>
              <a:rPr lang="es-ES" sz="2400" b="1" dirty="0" smtClean="0"/>
              <a:t>independiente</a:t>
            </a:r>
            <a:r>
              <a:rPr lang="es-ES" sz="2400" dirty="0" smtClean="0"/>
              <a:t> consultivo de evaluación, responsable ante la Junta Directiva del Fondo Mundial, a través de su Comité de Estrategia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s-ES" sz="2400" b="1" dirty="0" smtClean="0"/>
              <a:t>Específicamente el GTER (TERG) proporciona:</a:t>
            </a:r>
          </a:p>
          <a:p>
            <a:pPr>
              <a:lnSpc>
                <a:spcPts val="2800"/>
              </a:lnSpc>
            </a:pPr>
            <a:r>
              <a:rPr lang="es-ES" sz="2400" dirty="0" smtClean="0"/>
              <a:t>Evaluaciones independientes del modelo</a:t>
            </a:r>
            <a:br>
              <a:rPr lang="es-ES" sz="2400" dirty="0" smtClean="0"/>
            </a:br>
            <a:r>
              <a:rPr lang="es-ES" sz="2400" dirty="0" smtClean="0"/>
              <a:t> de negocios, inversiones e impacto</a:t>
            </a:r>
          </a:p>
          <a:p>
            <a:pPr>
              <a:lnSpc>
                <a:spcPts val="2800"/>
              </a:lnSpc>
            </a:pPr>
            <a:r>
              <a:rPr lang="es-ES" sz="2400" dirty="0" smtClean="0"/>
              <a:t>Funciones de aprendizaje</a:t>
            </a:r>
          </a:p>
          <a:p>
            <a:pPr>
              <a:lnSpc>
                <a:spcPts val="2800"/>
              </a:lnSpc>
            </a:pPr>
            <a:r>
              <a:rPr lang="es-ES" sz="2400" dirty="0" smtClean="0"/>
              <a:t>Funciones de asesoramiento</a:t>
            </a:r>
          </a:p>
          <a:p>
            <a:pPr marL="0" indent="0">
              <a:lnSpc>
                <a:spcPts val="2800"/>
              </a:lnSpc>
              <a:buNone/>
            </a:pPr>
            <a:r>
              <a:rPr lang="es-ES" sz="2400" b="1" dirty="0" smtClean="0"/>
              <a:t>Composición del GTER (TERG):</a:t>
            </a:r>
          </a:p>
          <a:p>
            <a:pPr>
              <a:lnSpc>
                <a:spcPts val="2800"/>
              </a:lnSpc>
            </a:pPr>
            <a:r>
              <a:rPr lang="es-ES" sz="2400" dirty="0" smtClean="0"/>
              <a:t>13 miembros votantes que sirven en su capacidad personal</a:t>
            </a:r>
          </a:p>
          <a:p>
            <a:pPr>
              <a:lnSpc>
                <a:spcPts val="2800"/>
              </a:lnSpc>
            </a:pPr>
            <a:r>
              <a:rPr lang="es-ES" sz="2400" dirty="0" smtClean="0"/>
              <a:t>6 miembros </a:t>
            </a:r>
            <a:r>
              <a:rPr lang="es-ES" sz="2400" i="1" dirty="0" smtClean="0"/>
              <a:t>ex oficio </a:t>
            </a:r>
            <a:r>
              <a:rPr lang="es-ES" sz="2400" dirty="0" smtClean="0"/>
              <a:t>sin derecho a voto</a:t>
            </a:r>
          </a:p>
          <a:p>
            <a:pPr lvl="1">
              <a:lnSpc>
                <a:spcPts val="2800"/>
              </a:lnSpc>
            </a:pPr>
            <a:r>
              <a:rPr lang="es-ES" dirty="0" smtClean="0"/>
              <a:t>UNAIDS; Roll Back Malaria; Stop TB </a:t>
            </a:r>
            <a:r>
              <a:rPr lang="es-ES" dirty="0" err="1" smtClean="0"/>
              <a:t>Partnership</a:t>
            </a:r>
            <a:r>
              <a:rPr lang="es-ES" dirty="0" smtClean="0"/>
              <a:t>; GAVI; </a:t>
            </a:r>
            <a:r>
              <a:rPr lang="es-ES" dirty="0" err="1" smtClean="0"/>
              <a:t>Strategy</a:t>
            </a:r>
            <a:r>
              <a:rPr lang="es-ES" dirty="0" smtClean="0"/>
              <a:t> </a:t>
            </a:r>
            <a:r>
              <a:rPr lang="es-ES" dirty="0" err="1" smtClean="0"/>
              <a:t>Committee</a:t>
            </a:r>
            <a:r>
              <a:rPr lang="es-ES" dirty="0" smtClean="0"/>
              <a:t>; </a:t>
            </a:r>
            <a:r>
              <a:rPr lang="es-ES" dirty="0" err="1" smtClean="0"/>
              <a:t>Secretariat</a:t>
            </a:r>
            <a:endParaRPr lang="es-ES" dirty="0" smtClean="0"/>
          </a:p>
          <a:p>
            <a:pPr marL="380990" lvl="2" indent="-380990">
              <a:lnSpc>
                <a:spcPts val="2600"/>
              </a:lnSpc>
              <a:buFontTx/>
              <a:buChar char="-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737600" y="6333775"/>
            <a:ext cx="2844800" cy="365125"/>
          </a:xfrm>
          <a:prstGeom prst="rect">
            <a:avLst/>
          </a:prstGeom>
        </p:spPr>
        <p:txBody>
          <a:bodyPr/>
          <a:lstStyle/>
          <a:p>
            <a:fld id="{1D1E3EDB-D7EB-F14E-A6D1-748C03EC5EDC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4682" y="1859613"/>
            <a:ext cx="5390691" cy="31620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4377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33775"/>
            <a:ext cx="2844800" cy="365125"/>
          </a:xfrm>
          <a:prstGeom prst="rect">
            <a:avLst/>
          </a:prstGeom>
        </p:spPr>
        <p:txBody>
          <a:bodyPr/>
          <a:lstStyle/>
          <a:p>
            <a:fld id="{1D1E3EDB-D7EB-F14E-A6D1-748C03EC5ED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0355" y="1296263"/>
            <a:ext cx="3931385" cy="54026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18999" y="1445002"/>
            <a:ext cx="677768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ts val="3600"/>
              </a:lnSpc>
              <a:buFont typeface="Arial" panose="020B0604020202020204" pitchFamily="34" charset="0"/>
              <a:buChar char="•"/>
            </a:pPr>
            <a:r>
              <a:rPr lang="en-US" sz="3600" dirty="0" err="1" smtClean="0"/>
              <a:t>Revisión</a:t>
            </a:r>
            <a:r>
              <a:rPr lang="en-US" sz="3600" dirty="0" smtClean="0"/>
              <a:t> </a:t>
            </a:r>
            <a:r>
              <a:rPr lang="en-US" sz="3600" dirty="0" err="1" smtClean="0"/>
              <a:t>estratégica</a:t>
            </a:r>
            <a:r>
              <a:rPr lang="en-US" sz="3600" dirty="0" smtClean="0"/>
              <a:t> del GTER </a:t>
            </a:r>
            <a:r>
              <a:rPr lang="en-US" sz="3600" dirty="0" err="1" smtClean="0"/>
              <a:t>en</a:t>
            </a:r>
            <a:r>
              <a:rPr lang="en-US" sz="3600" dirty="0" smtClean="0"/>
              <a:t> 2015 </a:t>
            </a:r>
            <a:r>
              <a:rPr lang="en-US" sz="3600" dirty="0" err="1" smtClean="0"/>
              <a:t>informó</a:t>
            </a:r>
            <a:r>
              <a:rPr lang="en-US" sz="3600" dirty="0" smtClean="0"/>
              <a:t> la </a:t>
            </a:r>
            <a:r>
              <a:rPr lang="en-US" sz="3600" dirty="0" err="1" smtClean="0"/>
              <a:t>estrategia</a:t>
            </a:r>
            <a:r>
              <a:rPr lang="en-US" sz="3600" dirty="0" smtClean="0"/>
              <a:t> del </a:t>
            </a:r>
            <a:r>
              <a:rPr lang="en-US" sz="3600" dirty="0" err="1" smtClean="0"/>
              <a:t>Fondo</a:t>
            </a:r>
            <a:r>
              <a:rPr lang="en-US" sz="3600" dirty="0" smtClean="0"/>
              <a:t> Mundial  2017- 2022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079" y="3011673"/>
            <a:ext cx="4830267" cy="36872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9000" y="137156"/>
            <a:ext cx="11774864" cy="1066959"/>
          </a:xfrm>
          <a:prstGeom prst="rect">
            <a:avLst/>
          </a:prstGeom>
          <a:solidFill>
            <a:srgbClr val="0000CC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3800"/>
              </a:lnSpc>
            </a:pPr>
            <a:r>
              <a:rPr lang="es-ES" sz="3600" b="1" dirty="0" smtClean="0">
                <a:solidFill>
                  <a:schemeClr val="bg1"/>
                </a:solidFill>
                <a:latin typeface="+mj-lt"/>
              </a:rPr>
              <a:t>Productos del GTER: Revisiones temáticas, revisiones estratégicas </a:t>
            </a:r>
            <a:r>
              <a:rPr lang="es-ES" sz="3600" b="1" dirty="0">
                <a:solidFill>
                  <a:schemeClr val="bg1"/>
                </a:solidFill>
                <a:latin typeface="+mj-lt"/>
              </a:rPr>
              <a:t>(SR</a:t>
            </a:r>
            <a:r>
              <a:rPr lang="es-ES" sz="3600" b="1" dirty="0" smtClean="0">
                <a:solidFill>
                  <a:schemeClr val="bg1"/>
                </a:solidFill>
                <a:latin typeface="+mj-lt"/>
              </a:rPr>
              <a:t>), y evaluaciones </a:t>
            </a:r>
            <a:r>
              <a:rPr lang="es-ES" sz="3600" b="1" dirty="0">
                <a:solidFill>
                  <a:schemeClr val="bg1"/>
                </a:solidFill>
                <a:latin typeface="+mj-lt"/>
              </a:rPr>
              <a:t>prospectivas por país (PCE</a:t>
            </a:r>
            <a:r>
              <a:rPr lang="es-ES" sz="3600" b="1" dirty="0" smtClean="0">
                <a:solidFill>
                  <a:schemeClr val="bg1"/>
                </a:solidFill>
                <a:latin typeface="+mj-lt"/>
              </a:rPr>
              <a:t>) </a:t>
            </a:r>
            <a:endParaRPr lang="es-ES" sz="36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11176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016" y="719238"/>
            <a:ext cx="9357868" cy="6196044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1E3EDB-D7EB-F14E-A6D1-748C03EC5EDC}" type="slidenum">
              <a:rPr lang="en-US"/>
              <a:t>5</a:t>
            </a:fld>
            <a:endParaRPr lang="en-US" dirty="0"/>
          </a:p>
        </p:txBody>
      </p:sp>
      <p:sp>
        <p:nvSpPr>
          <p:cNvPr id="3" name="Oval 2"/>
          <p:cNvSpPr/>
          <p:nvPr/>
        </p:nvSpPr>
        <p:spPr bwMode="auto">
          <a:xfrm>
            <a:off x="5215944" y="3992451"/>
            <a:ext cx="1558343" cy="605307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5306096" y="4043966"/>
            <a:ext cx="1378039" cy="5924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34851" y="2047741"/>
            <a:ext cx="1287887" cy="759853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79549" y="1996225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515155" y="3400023"/>
            <a:ext cx="721217" cy="592428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5499279" y="4134118"/>
            <a:ext cx="1481070" cy="618186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284163" marR="0" indent="-284163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75000"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5252987" y="4518212"/>
            <a:ext cx="1603717" cy="637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578" y="91875"/>
            <a:ext cx="11616744" cy="771009"/>
          </a:xfrm>
          <a:solidFill>
            <a:srgbClr val="0000CC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 smtClean="0">
                <a:solidFill>
                  <a:schemeClr val="bg1"/>
                </a:solidFill>
              </a:rPr>
              <a:t>GTER (TERG) y </a:t>
            </a:r>
            <a:r>
              <a:rPr lang="en-US" sz="3600" b="1" dirty="0" err="1" smtClean="0">
                <a:solidFill>
                  <a:schemeClr val="bg1"/>
                </a:solidFill>
              </a:rPr>
              <a:t>Estructura</a:t>
            </a:r>
            <a:r>
              <a:rPr lang="en-US" sz="3600" b="1" dirty="0" smtClean="0">
                <a:solidFill>
                  <a:schemeClr val="bg1"/>
                </a:solidFill>
              </a:rPr>
              <a:t> de </a:t>
            </a:r>
            <a:r>
              <a:rPr lang="en-US" sz="3600" b="1" dirty="0" err="1" smtClean="0">
                <a:solidFill>
                  <a:schemeClr val="bg1"/>
                </a:solidFill>
              </a:rPr>
              <a:t>Gobernanza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</a:rPr>
              <a:t>en</a:t>
            </a:r>
            <a:r>
              <a:rPr lang="en-US" sz="3600" b="1" dirty="0" smtClean="0">
                <a:solidFill>
                  <a:schemeClr val="bg1"/>
                </a:solidFill>
              </a:rPr>
              <a:t> el </a:t>
            </a:r>
            <a:r>
              <a:rPr lang="en-US" sz="3600" b="1" dirty="0" err="1" smtClean="0">
                <a:solidFill>
                  <a:schemeClr val="bg1"/>
                </a:solidFill>
              </a:rPr>
              <a:t>Fondo</a:t>
            </a:r>
            <a:r>
              <a:rPr lang="en-US" sz="3600" b="1" dirty="0" smtClean="0">
                <a:solidFill>
                  <a:schemeClr val="bg1"/>
                </a:solidFill>
              </a:rPr>
              <a:t> Mundial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40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33775"/>
            <a:ext cx="2844800" cy="365125"/>
          </a:xfrm>
          <a:prstGeom prst="rect">
            <a:avLst/>
          </a:prstGeom>
        </p:spPr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6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663019" y="979878"/>
            <a:ext cx="10804989" cy="1384673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r>
              <a:rPr lang="es-ES" sz="2800" b="1" dirty="0">
                <a:solidFill>
                  <a:srgbClr val="0000CC"/>
                </a:solidFill>
                <a:latin typeface="+mn-lt"/>
              </a:rPr>
              <a:t>Evaluaciones </a:t>
            </a:r>
            <a:r>
              <a:rPr lang="es-ES" sz="2800" b="1" dirty="0" smtClean="0">
                <a:solidFill>
                  <a:srgbClr val="0000CC"/>
                </a:solidFill>
                <a:latin typeface="+mn-lt"/>
              </a:rPr>
              <a:t>continuas, a </a:t>
            </a:r>
            <a:r>
              <a:rPr lang="es-ES" sz="2800" b="1" dirty="0">
                <a:solidFill>
                  <a:srgbClr val="0000CC"/>
                </a:solidFill>
                <a:latin typeface="+mn-lt"/>
              </a:rPr>
              <a:t>nivel de país, que proporcionan una imagen detallada de la implementación, efectividad e impacto de los programas respaldados por el Fondo </a:t>
            </a:r>
            <a:r>
              <a:rPr lang="es-ES" sz="2800" b="1" dirty="0" smtClean="0">
                <a:solidFill>
                  <a:srgbClr val="0000CC"/>
                </a:solidFill>
                <a:latin typeface="+mn-lt"/>
              </a:rPr>
              <a:t>Mundial </a:t>
            </a:r>
            <a:r>
              <a:rPr lang="es-ES" sz="2800" b="1" dirty="0">
                <a:solidFill>
                  <a:srgbClr val="0000CC"/>
                </a:solidFill>
                <a:latin typeface="+mn-lt"/>
              </a:rPr>
              <a:t>en </a:t>
            </a:r>
            <a:r>
              <a:rPr lang="es-ES" sz="2800" b="1" dirty="0" smtClean="0">
                <a:solidFill>
                  <a:srgbClr val="0000CC"/>
                </a:solidFill>
                <a:latin typeface="+mn-lt"/>
              </a:rPr>
              <a:t>8 países</a:t>
            </a:r>
            <a:endParaRPr lang="en-US" sz="2800" b="1" dirty="0">
              <a:solidFill>
                <a:srgbClr val="0000CC"/>
              </a:solidFill>
              <a:latin typeface="+mn-lt"/>
            </a:endParaRPr>
          </a:p>
          <a:p>
            <a:pPr algn="just"/>
            <a:r>
              <a:rPr lang="en-US" sz="2600" dirty="0">
                <a:solidFill>
                  <a:prstClr val="white"/>
                </a:solidFill>
              </a:rPr>
              <a:t/>
            </a:r>
            <a:br>
              <a:rPr lang="en-US" sz="2600" dirty="0">
                <a:solidFill>
                  <a:prstClr val="white"/>
                </a:solidFill>
              </a:rPr>
            </a:br>
            <a:r>
              <a:rPr lang="en-GB" sz="2600" dirty="0">
                <a:solidFill>
                  <a:prstClr val="white"/>
                </a:solidFill>
              </a:rPr>
              <a:t/>
            </a:r>
            <a:br>
              <a:rPr lang="en-GB" sz="2600" dirty="0">
                <a:solidFill>
                  <a:prstClr val="white"/>
                </a:solidFill>
              </a:rPr>
            </a:br>
            <a:endParaRPr lang="en-GB" sz="2600" dirty="0">
              <a:solidFill>
                <a:prstClr val="white"/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437284" y="2813194"/>
            <a:ext cx="11405312" cy="400020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262800" indent="-136800" algn="l" defTabSz="457200" rtl="0" eaLnBrk="1" latinLnBrk="0" hangingPunct="1">
              <a:spcBef>
                <a:spcPts val="0"/>
              </a:spcBef>
              <a:buFont typeface="Lucida Grande"/>
              <a:buChar char="&gt;"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4pPr>
            <a:lvl5pPr marL="457200" indent="-136800" algn="l" defTabSz="457200" rtl="0" eaLnBrk="1" latinLnBrk="0" hangingPunct="1">
              <a:lnSpc>
                <a:spcPts val="1400"/>
              </a:lnSpc>
              <a:spcBef>
                <a:spcPts val="0"/>
              </a:spcBef>
              <a:buFont typeface="Arial"/>
              <a:buChar char="–"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7996" lvl="3" indent="0">
              <a:spcAft>
                <a:spcPts val="600"/>
              </a:spcAft>
              <a:buNone/>
            </a:pPr>
            <a:r>
              <a:rPr lang="es-ES" sz="2800" dirty="0">
                <a:solidFill>
                  <a:schemeClr val="tx1"/>
                </a:solidFill>
                <a:latin typeface="+mn-lt"/>
              </a:rPr>
              <a:t>Generar información, datos y evidencia sobre toda la cadena de resultados del Fondo </a:t>
            </a: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Mundial, </a:t>
            </a:r>
            <a:r>
              <a:rPr lang="es-ES" sz="2800" dirty="0">
                <a:solidFill>
                  <a:schemeClr val="tx1"/>
                </a:solidFill>
                <a:latin typeface="+mn-lt"/>
              </a:rPr>
              <a:t>y brindar a los interesados ​​información en tiempo real </a:t>
            </a: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para:</a:t>
            </a:r>
            <a:endParaRPr lang="es-ES" sz="2800" dirty="0">
              <a:solidFill>
                <a:schemeClr val="tx1"/>
              </a:solidFill>
              <a:latin typeface="+mn-lt"/>
            </a:endParaRPr>
          </a:p>
          <a:p>
            <a:pPr marL="510896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Examinar los pasos/caminos </a:t>
            </a:r>
            <a:r>
              <a:rPr lang="es-ES" sz="2800" dirty="0">
                <a:solidFill>
                  <a:schemeClr val="tx1"/>
                </a:solidFill>
                <a:latin typeface="+mn-lt"/>
              </a:rPr>
              <a:t>entre la inversión del Fondo </a:t>
            </a: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Mundial </a:t>
            </a:r>
            <a:r>
              <a:rPr lang="es-ES" sz="2800" dirty="0">
                <a:solidFill>
                  <a:schemeClr val="tx1"/>
                </a:solidFill>
                <a:latin typeface="+mn-lt"/>
              </a:rPr>
              <a:t>y el impacto a nivel de </a:t>
            </a: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país</a:t>
            </a:r>
            <a:endParaRPr lang="es-ES" sz="2800" dirty="0">
              <a:solidFill>
                <a:schemeClr val="tx1"/>
              </a:solidFill>
              <a:latin typeface="+mn-lt"/>
            </a:endParaRPr>
          </a:p>
          <a:p>
            <a:pPr marL="510896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  <a:latin typeface="+mn-lt"/>
              </a:rPr>
              <a:t>Facilitar la mejora </a:t>
            </a:r>
            <a:r>
              <a:rPr lang="es-ES" sz="2800" dirty="0" err="1" smtClean="0">
                <a:solidFill>
                  <a:schemeClr val="tx1"/>
                </a:solidFill>
                <a:latin typeface="+mn-lt"/>
              </a:rPr>
              <a:t>contínua</a:t>
            </a: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s-ES" sz="2800" dirty="0">
                <a:solidFill>
                  <a:schemeClr val="tx1"/>
                </a:solidFill>
                <a:latin typeface="+mn-lt"/>
              </a:rPr>
              <a:t>de la implementación y calidad del </a:t>
            </a: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programa</a:t>
            </a:r>
          </a:p>
          <a:p>
            <a:pPr marL="510896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Probar </a:t>
            </a:r>
            <a:r>
              <a:rPr lang="es-ES" sz="2800" dirty="0">
                <a:solidFill>
                  <a:schemeClr val="tx1"/>
                </a:solidFill>
                <a:latin typeface="+mn-lt"/>
              </a:rPr>
              <a:t>soluciones </a:t>
            </a:r>
            <a:r>
              <a:rPr lang="es-ES" sz="2800" dirty="0" smtClean="0">
                <a:solidFill>
                  <a:schemeClr val="tx1"/>
                </a:solidFill>
                <a:latin typeface="+mn-lt"/>
              </a:rPr>
              <a:t>innovadoras</a:t>
            </a:r>
            <a:endParaRPr lang="es-ES" sz="2800" dirty="0">
              <a:solidFill>
                <a:schemeClr val="tx1"/>
              </a:solidFill>
              <a:latin typeface="+mn-lt"/>
            </a:endParaRPr>
          </a:p>
          <a:p>
            <a:pPr marL="510896" lvl="3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800" dirty="0">
                <a:solidFill>
                  <a:schemeClr val="tx1"/>
                </a:solidFill>
                <a:latin typeface="+mn-lt"/>
              </a:rPr>
              <a:t>Aprender lecciones que pueden mejorar el modelo del Fondo </a:t>
            </a: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Mundial</a:t>
            </a:r>
            <a:endParaRPr lang="en-GB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38426" y="167425"/>
            <a:ext cx="10752000" cy="728335"/>
          </a:xfrm>
          <a:prstGeom prst="rect">
            <a:avLst/>
          </a:prstGeom>
          <a:solidFill>
            <a:srgbClr val="0000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¿Que son las EPP (PCE)?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492" y="2357375"/>
            <a:ext cx="57062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cs typeface="Arial" panose="020B0604020202020204" pitchFamily="34" charset="0"/>
              </a:rPr>
              <a:t>Objectivos</a:t>
            </a:r>
            <a:endParaRPr lang="en-GB" sz="28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71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776" y="2536316"/>
            <a:ext cx="8662475" cy="4321684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737600" y="6333775"/>
            <a:ext cx="2844800" cy="365125"/>
          </a:xfrm>
          <a:prstGeom prst="rect">
            <a:avLst/>
          </a:prstGeom>
        </p:spPr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4" name="Subtitle 4"/>
          <p:cNvSpPr txBox="1">
            <a:spLocks/>
          </p:cNvSpPr>
          <p:nvPr/>
        </p:nvSpPr>
        <p:spPr>
          <a:xfrm>
            <a:off x="545652" y="910236"/>
            <a:ext cx="11103654" cy="1790313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262800" indent="-136800" algn="l" defTabSz="457200" rtl="0" eaLnBrk="1" latinLnBrk="0" hangingPunct="1">
              <a:spcBef>
                <a:spcPts val="0"/>
              </a:spcBef>
              <a:buFont typeface="Lucida Grande"/>
              <a:buChar char="&gt;"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4pPr>
            <a:lvl5pPr marL="457200" indent="-136800" algn="l" defTabSz="457200" rtl="0" eaLnBrk="1" latinLnBrk="0" hangingPunct="1">
              <a:lnSpc>
                <a:spcPts val="1400"/>
              </a:lnSpc>
              <a:spcBef>
                <a:spcPts val="0"/>
              </a:spcBef>
              <a:buFont typeface="Arial"/>
              <a:buChar char="–"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0896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Cantidad de inversión/ subvención del Fondo Mundial</a:t>
            </a:r>
          </a:p>
          <a:p>
            <a:pPr marL="510896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schemeClr val="tx1"/>
                </a:solidFill>
                <a:latin typeface="+mn-lt"/>
              </a:rPr>
              <a:t>Fondos de 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subvención para las tres enfermedades (VIH/SIDA, TB, Malaria)</a:t>
            </a:r>
          </a:p>
          <a:p>
            <a:pPr marL="510896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Países </a:t>
            </a:r>
            <a:r>
              <a:rPr lang="es-ES" sz="2400" dirty="0">
                <a:solidFill>
                  <a:schemeClr val="tx1"/>
                </a:solidFill>
                <a:latin typeface="+mn-lt"/>
              </a:rPr>
              <a:t>de bajos 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ingresos, y un país de ingresos bajos-medio</a:t>
            </a:r>
            <a:endParaRPr lang="es-ES" sz="2400" dirty="0">
              <a:solidFill>
                <a:schemeClr val="tx1"/>
              </a:solidFill>
              <a:latin typeface="+mn-lt"/>
            </a:endParaRPr>
          </a:p>
          <a:p>
            <a:pPr marL="510896" lvl="3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Distribución geográfica: América Latina, </a:t>
            </a:r>
            <a:r>
              <a:rPr lang="es-ES" sz="2400" dirty="0" err="1" smtClean="0">
                <a:solidFill>
                  <a:schemeClr val="tx1"/>
                </a:solidFill>
                <a:latin typeface="+mn-lt"/>
              </a:rPr>
              <a:t>Africa</a:t>
            </a:r>
            <a:r>
              <a:rPr lang="es-ES" sz="2400" dirty="0" smtClean="0">
                <a:solidFill>
                  <a:schemeClr val="tx1"/>
                </a:solidFill>
                <a:latin typeface="+mn-lt"/>
              </a:rPr>
              <a:t>, Asia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8469" y="167425"/>
            <a:ext cx="11739413" cy="728335"/>
          </a:xfrm>
          <a:prstGeom prst="rect">
            <a:avLst/>
          </a:prstGeom>
          <a:solidFill>
            <a:srgbClr val="0000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en-US" sz="4000" b="1" dirty="0" err="1" smtClean="0">
                <a:solidFill>
                  <a:schemeClr val="bg1"/>
                </a:solidFill>
                <a:latin typeface="+mj-lt"/>
              </a:rPr>
              <a:t>Criterios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4000" b="1" dirty="0" err="1" smtClean="0">
                <a:solidFill>
                  <a:schemeClr val="bg1"/>
                </a:solidFill>
                <a:latin typeface="+mj-lt"/>
              </a:rPr>
              <a:t>Selección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 de </a:t>
            </a:r>
            <a:r>
              <a:rPr lang="en-US" sz="4000" b="1" dirty="0" err="1" smtClean="0">
                <a:solidFill>
                  <a:schemeClr val="bg1"/>
                </a:solidFill>
                <a:latin typeface="+mj-lt"/>
              </a:rPr>
              <a:t>Paises</a:t>
            </a:r>
            <a:r>
              <a:rPr lang="en-US" sz="4000" b="1" dirty="0" smtClean="0">
                <a:solidFill>
                  <a:schemeClr val="bg1"/>
                </a:solidFill>
                <a:latin typeface="+mj-lt"/>
              </a:rPr>
              <a:t> para EPP (PCE)</a:t>
            </a:r>
            <a:endParaRPr lang="en-US" sz="4000" b="1" dirty="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20453" y="4341105"/>
            <a:ext cx="293634" cy="255337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8635" y="4211297"/>
            <a:ext cx="377985" cy="34140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166" y="4127367"/>
            <a:ext cx="412957" cy="3729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615445">
            <a:off x="8352737" y="4197487"/>
            <a:ext cx="377985" cy="34140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21258">
            <a:off x="6547282" y="4454899"/>
            <a:ext cx="424318" cy="5121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5099" y="4604499"/>
            <a:ext cx="470269" cy="4247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0520" y="5075009"/>
            <a:ext cx="420660" cy="51210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179" y="4040595"/>
            <a:ext cx="420660" cy="5121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3306" y="4512492"/>
            <a:ext cx="1209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Guatemala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7227" y="4464369"/>
            <a:ext cx="911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Senegal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89165" y="4952817"/>
            <a:ext cx="5757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RDC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69692" y="4156439"/>
            <a:ext cx="766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Sudan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27786" y="5137483"/>
            <a:ext cx="141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Mozambique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21100" y="4399627"/>
            <a:ext cx="1090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Myanmar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760988" y="4197334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Cambodia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83917" y="4627176"/>
            <a:ext cx="901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Uganda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335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737600" y="6333775"/>
            <a:ext cx="2844800" cy="365125"/>
          </a:xfrm>
          <a:prstGeom prst="rect">
            <a:avLst/>
          </a:prstGeom>
        </p:spPr>
        <p:txBody>
          <a:bodyPr/>
          <a:lstStyle/>
          <a:p>
            <a:fld id="{1D1E3EDB-D7EB-F14E-A6D1-748C03EC5EDC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9570" y="1004552"/>
            <a:ext cx="6097265" cy="5336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262800" indent="-136800" algn="l" defTabSz="457200" rtl="0" eaLnBrk="1" latinLnBrk="0" hangingPunct="1">
              <a:spcBef>
                <a:spcPts val="0"/>
              </a:spcBef>
              <a:buFont typeface="Lucida Grande"/>
              <a:buChar char="&gt;"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4pPr>
            <a:lvl5pPr marL="457200" indent="-136800" algn="l" defTabSz="457200" rtl="0" eaLnBrk="1" latinLnBrk="0" hangingPunct="1">
              <a:lnSpc>
                <a:spcPts val="1400"/>
              </a:lnSpc>
              <a:spcBef>
                <a:spcPts val="0"/>
              </a:spcBef>
              <a:buFont typeface="Arial"/>
              <a:buChar char="–"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 indent="-136800">
              <a:lnSpc>
                <a:spcPct val="100000"/>
              </a:lnSpc>
            </a:pPr>
            <a:r>
              <a:rPr lang="es-ES" sz="2400" b="1" dirty="0" smtClean="0">
                <a:solidFill>
                  <a:srgbClr val="000000"/>
                </a:solidFill>
                <a:latin typeface="+mn-lt"/>
              </a:rPr>
              <a:t>La evaluación del país facilitará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:</a:t>
            </a:r>
            <a:endParaRPr lang="es-ES" sz="2400" dirty="0">
              <a:solidFill>
                <a:srgbClr val="000000"/>
              </a:solidFill>
              <a:latin typeface="+mn-lt"/>
            </a:endParaRPr>
          </a:p>
          <a:p>
            <a:pPr marL="34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Identificación de </a:t>
            </a:r>
            <a:r>
              <a:rPr lang="es-ES" sz="2400" dirty="0">
                <a:solidFill>
                  <a:srgbClr val="000000"/>
                </a:solidFill>
                <a:latin typeface="+mn-lt"/>
              </a:rPr>
              <a:t>riesgos, problemas y 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desafíos</a:t>
            </a:r>
            <a:endParaRPr lang="es-ES" sz="2400" dirty="0">
              <a:solidFill>
                <a:srgbClr val="000000"/>
              </a:solidFill>
              <a:latin typeface="+mn-lt"/>
            </a:endParaRPr>
          </a:p>
          <a:p>
            <a:pPr marL="34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Uso </a:t>
            </a:r>
            <a:r>
              <a:rPr lang="es-ES" sz="2400" dirty="0">
                <a:solidFill>
                  <a:srgbClr val="000000"/>
                </a:solidFill>
                <a:latin typeface="+mn-lt"/>
              </a:rPr>
              <a:t>oportuno de datos de buena 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calidad</a:t>
            </a:r>
            <a:endParaRPr lang="es-ES" sz="2400" dirty="0">
              <a:solidFill>
                <a:srgbClr val="000000"/>
              </a:solidFill>
              <a:latin typeface="+mn-lt"/>
            </a:endParaRPr>
          </a:p>
          <a:p>
            <a:pPr marL="34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Medir </a:t>
            </a:r>
            <a:r>
              <a:rPr lang="es-ES" sz="2400" dirty="0">
                <a:solidFill>
                  <a:srgbClr val="000000"/>
                </a:solidFill>
                <a:latin typeface="+mn-lt"/>
              </a:rPr>
              <a:t>la contribución de los programas al 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impacto</a:t>
            </a:r>
            <a:endParaRPr lang="es-ES" sz="2400" dirty="0">
              <a:solidFill>
                <a:srgbClr val="000000"/>
              </a:solidFill>
              <a:latin typeface="+mn-lt"/>
            </a:endParaRPr>
          </a:p>
          <a:p>
            <a:pPr lvl="2" indent="-136800">
              <a:lnSpc>
                <a:spcPct val="100000"/>
              </a:lnSpc>
            </a:pPr>
            <a:endParaRPr lang="es-ES" sz="2400" dirty="0">
              <a:solidFill>
                <a:srgbClr val="000000"/>
              </a:solidFill>
              <a:latin typeface="+mn-lt"/>
            </a:endParaRPr>
          </a:p>
          <a:p>
            <a:pPr lvl="2" indent="-136800">
              <a:lnSpc>
                <a:spcPct val="100000"/>
              </a:lnSpc>
            </a:pPr>
            <a:r>
              <a:rPr lang="es-ES" sz="2400" b="1" dirty="0">
                <a:solidFill>
                  <a:srgbClr val="000000"/>
                </a:solidFill>
                <a:latin typeface="+mn-lt"/>
              </a:rPr>
              <a:t>Las plataformas de aprendizaje facilitarán:</a:t>
            </a:r>
          </a:p>
          <a:p>
            <a:pPr marL="34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Desarrollo</a:t>
            </a:r>
            <a:r>
              <a:rPr lang="es-ES" sz="2400" dirty="0">
                <a:solidFill>
                  <a:srgbClr val="000000"/>
                </a:solidFill>
                <a:latin typeface="+mn-lt"/>
              </a:rPr>
              <a:t>, monitoreo y evaluación de posibles soluciones y ensayos de 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innovación</a:t>
            </a:r>
          </a:p>
          <a:p>
            <a:pPr marL="34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>
                <a:solidFill>
                  <a:prstClr val="black"/>
                </a:solidFill>
                <a:latin typeface="+mn-lt"/>
                <a:cs typeface="Arial"/>
              </a:rPr>
              <a:t>Desarrollo de la capacidad de los países para </a:t>
            </a:r>
            <a:r>
              <a:rPr lang="es-ES" sz="2400" dirty="0" smtClean="0">
                <a:solidFill>
                  <a:prstClr val="black"/>
                </a:solidFill>
                <a:latin typeface="+mn-lt"/>
                <a:cs typeface="Arial"/>
              </a:rPr>
              <a:t>M&amp;E </a:t>
            </a:r>
            <a:r>
              <a:rPr lang="es-ES" sz="2400" dirty="0">
                <a:solidFill>
                  <a:prstClr val="black"/>
                </a:solidFill>
                <a:latin typeface="+mn-lt"/>
                <a:cs typeface="Arial"/>
              </a:rPr>
              <a:t>y la implementación </a:t>
            </a:r>
            <a:r>
              <a:rPr lang="es-ES" sz="2400" dirty="0" smtClean="0">
                <a:solidFill>
                  <a:prstClr val="black"/>
                </a:solidFill>
                <a:latin typeface="+mn-lt"/>
                <a:cs typeface="Arial"/>
              </a:rPr>
              <a:t>de programas</a:t>
            </a:r>
            <a:endParaRPr lang="es-ES" sz="2400" dirty="0">
              <a:solidFill>
                <a:prstClr val="black"/>
              </a:solidFill>
              <a:latin typeface="+mn-lt"/>
              <a:cs typeface="Arial"/>
            </a:endParaRPr>
          </a:p>
          <a:p>
            <a:pPr marL="342900" lvl="2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prstClr val="black"/>
                </a:solidFill>
                <a:latin typeface="+mn-lt"/>
                <a:cs typeface="Arial"/>
              </a:rPr>
              <a:t>Mejoras en procesos de colaboración</a:t>
            </a:r>
            <a:endParaRPr lang="en-GB" sz="2400" dirty="0">
              <a:solidFill>
                <a:prstClr val="black"/>
              </a:solidFill>
              <a:latin typeface="+mn-lt"/>
              <a:cs typeface="Arial"/>
            </a:endParaRPr>
          </a:p>
          <a:p>
            <a:pPr marL="228594" lvl="3" indent="-228594">
              <a:lnSpc>
                <a:spcPct val="150000"/>
              </a:lnSpc>
            </a:pPr>
            <a:endParaRPr lang="en-GB" sz="2000" dirty="0">
              <a:solidFill>
                <a:prstClr val="black"/>
              </a:solidFill>
              <a:latin typeface="+mn-lt"/>
              <a:cs typeface="Arial"/>
            </a:endParaRPr>
          </a:p>
          <a:p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6429832" y="1004553"/>
            <a:ext cx="5580030" cy="533664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>
            <a:lvl1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457200" rtl="0" eaLnBrk="1" latinLnBrk="0" hangingPunct="1">
              <a:lnSpc>
                <a:spcPts val="1900"/>
              </a:lnSpc>
              <a:spcBef>
                <a:spcPts val="0"/>
              </a:spcBef>
              <a:buFontTx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2pPr>
            <a:lvl3pPr marL="0" indent="0" algn="l" defTabSz="457200" rtl="0" eaLnBrk="1" latinLnBrk="0" hangingPunct="1">
              <a:lnSpc>
                <a:spcPts val="17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262800" indent="-136800" algn="l" defTabSz="457200" rtl="0" eaLnBrk="1" latinLnBrk="0" hangingPunct="1">
              <a:spcBef>
                <a:spcPts val="0"/>
              </a:spcBef>
              <a:buFont typeface="Lucida Grande"/>
              <a:buChar char="&gt;"/>
              <a:defRPr sz="16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4pPr>
            <a:lvl5pPr marL="457200" indent="-136800" algn="l" defTabSz="457200" rtl="0" eaLnBrk="1" latinLnBrk="0" hangingPunct="1">
              <a:lnSpc>
                <a:spcPts val="1400"/>
              </a:lnSpc>
              <a:spcBef>
                <a:spcPts val="0"/>
              </a:spcBef>
              <a:buFont typeface="Arial"/>
              <a:buChar char="–"/>
              <a:defRPr sz="12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4" indent="0">
              <a:lnSpc>
                <a:spcPct val="100000"/>
              </a:lnSpc>
              <a:buNone/>
            </a:pPr>
            <a:r>
              <a:rPr lang="fr-FR" sz="2400" b="1" dirty="0" err="1" smtClean="0">
                <a:solidFill>
                  <a:srgbClr val="000000"/>
                </a:solidFill>
                <a:latin typeface="+mn-lt"/>
              </a:rPr>
              <a:t>Beneficio</a:t>
            </a:r>
            <a:r>
              <a:rPr lang="fr-FR" sz="2400" b="1" dirty="0" smtClean="0">
                <a:solidFill>
                  <a:srgbClr val="000000"/>
                </a:solidFill>
                <a:latin typeface="+mn-lt"/>
              </a:rPr>
              <a:t> m</a:t>
            </a:r>
            <a:r>
              <a:rPr lang="es-ES" sz="2400" b="1" dirty="0" err="1" smtClean="0">
                <a:solidFill>
                  <a:srgbClr val="000000"/>
                </a:solidFill>
                <a:latin typeface="+mn-lt"/>
              </a:rPr>
              <a:t>ás</a:t>
            </a:r>
            <a:r>
              <a:rPr lang="es-ES" sz="2400" b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es-ES" sz="2400" b="1" dirty="0">
                <a:solidFill>
                  <a:srgbClr val="000000"/>
                </a:solidFill>
                <a:latin typeface="+mn-lt"/>
              </a:rPr>
              <a:t>allá de los </a:t>
            </a:r>
            <a:r>
              <a:rPr lang="es-ES" sz="2400" b="1" dirty="0" smtClean="0">
                <a:solidFill>
                  <a:srgbClr val="000000"/>
                </a:solidFill>
                <a:latin typeface="+mn-lt"/>
              </a:rPr>
              <a:t>8 países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:</a:t>
            </a:r>
            <a:endParaRPr lang="es-ES" sz="2400" dirty="0">
              <a:solidFill>
                <a:srgbClr val="000000"/>
              </a:solidFill>
              <a:latin typeface="+mn-lt"/>
            </a:endParaRPr>
          </a:p>
          <a:p>
            <a:pPr marL="347472" lvl="4" indent="-3474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Identificar y diseminar buenas prácticas</a:t>
            </a:r>
            <a:endParaRPr lang="es-ES" sz="2400" dirty="0">
              <a:solidFill>
                <a:srgbClr val="000000"/>
              </a:solidFill>
              <a:latin typeface="+mn-lt"/>
            </a:endParaRPr>
          </a:p>
          <a:p>
            <a:pPr marL="347472" lvl="4" indent="-3474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Refinamiento </a:t>
            </a:r>
            <a:r>
              <a:rPr lang="es-ES" sz="2400" dirty="0">
                <a:solidFill>
                  <a:srgbClr val="000000"/>
                </a:solidFill>
                <a:latin typeface="+mn-lt"/>
              </a:rPr>
              <a:t>de los enfoques de 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evaluación</a:t>
            </a:r>
            <a:endParaRPr lang="es-ES" sz="2400" dirty="0">
              <a:solidFill>
                <a:srgbClr val="000000"/>
              </a:solidFill>
              <a:latin typeface="+mn-lt"/>
            </a:endParaRPr>
          </a:p>
          <a:p>
            <a:pPr marL="347472" lvl="4" indent="-34747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Verificación </a:t>
            </a:r>
            <a:r>
              <a:rPr lang="es-ES" sz="2400" dirty="0">
                <a:solidFill>
                  <a:srgbClr val="000000"/>
                </a:solidFill>
                <a:latin typeface="+mn-lt"/>
              </a:rPr>
              <a:t>independiente de la efectividad de la estrategia y el modelo de </a:t>
            </a: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negocio</a:t>
            </a:r>
          </a:p>
          <a:p>
            <a:pPr marL="347472" lvl="4" indent="-347472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s-ES" sz="2400" dirty="0">
              <a:solidFill>
                <a:srgbClr val="000000"/>
              </a:solidFill>
              <a:latin typeface="+mn-lt"/>
            </a:endParaRPr>
          </a:p>
          <a:p>
            <a:pPr marL="0" lvl="4" indent="0">
              <a:lnSpc>
                <a:spcPct val="100000"/>
              </a:lnSpc>
              <a:buNone/>
            </a:pPr>
            <a:r>
              <a:rPr lang="es-ES" sz="2400" b="1" dirty="0" smtClean="0">
                <a:solidFill>
                  <a:srgbClr val="000000"/>
                </a:solidFill>
                <a:latin typeface="+mn-lt"/>
              </a:rPr>
              <a:t>Beneficio al país:</a:t>
            </a:r>
          </a:p>
          <a:p>
            <a:pPr marL="342900" lvl="4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rgbClr val="000000"/>
                </a:solidFill>
                <a:latin typeface="+mn-lt"/>
              </a:rPr>
              <a:t>A cubrirse en la próxima presentación (Dan Whitaker)</a:t>
            </a:r>
            <a:endParaRPr lang="en-GB" sz="24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21600" y="107576"/>
            <a:ext cx="10752000" cy="688113"/>
          </a:xfrm>
          <a:prstGeom prst="rect">
            <a:avLst/>
          </a:prstGeom>
          <a:solidFill>
            <a:srgbClr val="0000CC"/>
          </a:solidFill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 baseline="0">
                <a:solidFill>
                  <a:schemeClr val="tx1"/>
                </a:solidFill>
                <a:latin typeface="Arial"/>
                <a:ea typeface="+mj-ea"/>
                <a:cs typeface="+mj-cs"/>
              </a:defRPr>
            </a:lvl1pPr>
          </a:lstStyle>
          <a:p>
            <a:pPr algn="ctr"/>
            <a:r>
              <a:rPr lang="fr-CH" sz="4000" b="1" dirty="0" err="1" smtClean="0">
                <a:solidFill>
                  <a:schemeClr val="bg1"/>
                </a:solidFill>
                <a:latin typeface="+mj-lt"/>
              </a:rPr>
              <a:t>Resultados</a:t>
            </a:r>
            <a:r>
              <a:rPr lang="fr-CH" sz="4000" b="1" dirty="0" smtClean="0">
                <a:solidFill>
                  <a:schemeClr val="bg1"/>
                </a:solidFill>
                <a:latin typeface="+mj-lt"/>
              </a:rPr>
              <a:t> y </a:t>
            </a:r>
            <a:r>
              <a:rPr lang="fr-CH" sz="4000" b="1" dirty="0" err="1" smtClean="0">
                <a:solidFill>
                  <a:schemeClr val="bg1"/>
                </a:solidFill>
                <a:latin typeface="+mj-lt"/>
              </a:rPr>
              <a:t>Beneficios</a:t>
            </a:r>
            <a:r>
              <a:rPr lang="fr-CH" sz="4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fr-CH" sz="4000" b="1" dirty="0" err="1" smtClean="0">
                <a:solidFill>
                  <a:schemeClr val="bg1"/>
                </a:solidFill>
                <a:latin typeface="+mj-lt"/>
              </a:rPr>
              <a:t>Esperados</a:t>
            </a:r>
            <a:r>
              <a:rPr lang="fr-CH" sz="4000" b="1" dirty="0" smtClean="0">
                <a:solidFill>
                  <a:schemeClr val="bg1"/>
                </a:solidFill>
                <a:latin typeface="+mj-lt"/>
              </a:rPr>
              <a:t> de las EPP (PCE)</a:t>
            </a:r>
            <a:endParaRPr lang="fr-CH" sz="40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860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518</Words>
  <Application>Microsoft Macintosh PowerPoint</Application>
  <PresentationFormat>Personalizado</PresentationFormat>
  <Paragraphs>80</Paragraphs>
  <Slides>8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Evaluación Prospectiva de Paises (EPP) – Perspectiva del Grupo Técnico de Evaluación y Referencia (GTER) del Fondo Mundial para Luchar Contra el SIDA, TB y Malaria</vt:lpstr>
      <vt:lpstr>Presentación de PowerPoint</vt:lpstr>
      <vt:lpstr>Grupo Técnico de Evaluación y Referencia GTER (TERG)</vt:lpstr>
      <vt:lpstr>Presentación de PowerPoint</vt:lpstr>
      <vt:lpstr>GTER (TERG) y Estructura de Gobernanza en el Fondo Mundial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Evaluación Prospectiva de País/Paises (EPP/PCE) – Perspectiva del Grupo Técnico de Evaluación y Referencia (GTER/TERG)</dc:title>
  <dc:creator>kgcastro1</dc:creator>
  <cp:lastModifiedBy>Edgar Kestler</cp:lastModifiedBy>
  <cp:revision>48</cp:revision>
  <dcterms:created xsi:type="dcterms:W3CDTF">2018-04-09T22:56:03Z</dcterms:created>
  <dcterms:modified xsi:type="dcterms:W3CDTF">2018-04-26T20:50:11Z</dcterms:modified>
</cp:coreProperties>
</file>