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301" r:id="rId3"/>
    <p:sldId id="302" r:id="rId4"/>
    <p:sldId id="281" r:id="rId5"/>
    <p:sldId id="273" r:id="rId6"/>
    <p:sldId id="275" r:id="rId7"/>
    <p:sldId id="303" r:id="rId8"/>
    <p:sldId id="257" r:id="rId9"/>
    <p:sldId id="304" r:id="rId10"/>
    <p:sldId id="305" r:id="rId11"/>
    <p:sldId id="306" r:id="rId1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29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4" d="100"/>
        <a:sy n="1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FB4D10-DF61-4A2B-9F03-DE0E02FF10DE}" type="doc">
      <dgm:prSet loTypeId="urn:microsoft.com/office/officeart/2005/8/layout/chevron1" loCatId="process" qsTypeId="urn:microsoft.com/office/officeart/2005/8/quickstyle/simple1" qsCatId="simple" csTypeId="urn:microsoft.com/office/officeart/2005/8/colors/accent6_2" csCatId="accent6" phldr="1"/>
      <dgm:spPr/>
    </dgm:pt>
    <dgm:pt modelId="{7E528CF8-4F00-415F-991A-E1CC9D21F453}">
      <dgm:prSet phldrT="[Text]" custT="1"/>
      <dgm:spPr/>
      <dgm:t>
        <a:bodyPr/>
        <a:lstStyle/>
        <a:p>
          <a:r>
            <a:rPr lang="es-ES_tradnl" sz="2000" noProof="0" dirty="0" smtClean="0">
              <a:solidFill>
                <a:schemeClr val="tx2"/>
              </a:solidFill>
            </a:rPr>
            <a:t>Insumos</a:t>
          </a:r>
          <a:endParaRPr lang="es-ES_tradnl" sz="2000" noProof="0" dirty="0">
            <a:solidFill>
              <a:schemeClr val="tx2"/>
            </a:solidFill>
          </a:endParaRPr>
        </a:p>
      </dgm:t>
    </dgm:pt>
    <dgm:pt modelId="{59C7B96B-FC13-4480-B2FC-C91994694EF9}" type="parTrans" cxnId="{25B81264-45CD-49D5-967E-E7CA5361D4B9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5FEFF18A-3522-435A-9B1E-A3D13EC963E3}" type="sibTrans" cxnId="{25B81264-45CD-49D5-967E-E7CA5361D4B9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23D018AD-25D0-450F-9BF7-2CB1E2AD9163}">
      <dgm:prSet phldrT="[Text]" custT="1"/>
      <dgm:spPr/>
      <dgm:t>
        <a:bodyPr/>
        <a:lstStyle/>
        <a:p>
          <a:r>
            <a:rPr lang="es-ES_tradnl" sz="2000" noProof="0" dirty="0" smtClean="0">
              <a:solidFill>
                <a:schemeClr val="tx2"/>
              </a:solidFill>
            </a:rPr>
            <a:t>Procesos</a:t>
          </a:r>
          <a:endParaRPr lang="es-ES_tradnl" sz="2000" noProof="0" dirty="0">
            <a:solidFill>
              <a:schemeClr val="tx2"/>
            </a:solidFill>
          </a:endParaRPr>
        </a:p>
      </dgm:t>
    </dgm:pt>
    <dgm:pt modelId="{6DF66B09-0E5C-4D90-88C0-87AD70B48EF3}" type="parTrans" cxnId="{977D2863-70DB-404D-BD08-23055C7EB69F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45389CD4-59E8-45ED-9601-C54100404CFD}" type="sibTrans" cxnId="{977D2863-70DB-404D-BD08-23055C7EB69F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D62EFA06-ED13-48B8-8E91-640A920ED81C}">
      <dgm:prSet phldrT="[Text]" custT="1"/>
      <dgm:spPr/>
      <dgm:t>
        <a:bodyPr/>
        <a:lstStyle/>
        <a:p>
          <a:r>
            <a:rPr lang="es-ES_tradnl" sz="2000" noProof="0" dirty="0" smtClean="0">
              <a:solidFill>
                <a:schemeClr val="tx2"/>
              </a:solidFill>
            </a:rPr>
            <a:t>Salidas</a:t>
          </a:r>
          <a:endParaRPr lang="es-ES_tradnl" sz="2000" noProof="0" dirty="0">
            <a:solidFill>
              <a:schemeClr val="tx2"/>
            </a:solidFill>
          </a:endParaRPr>
        </a:p>
      </dgm:t>
    </dgm:pt>
    <dgm:pt modelId="{9B907B9B-FC27-4878-AD92-C7DCB91FF584}" type="parTrans" cxnId="{0E876F73-2983-403A-9B30-03A91275EA6B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02DF68AC-0700-456C-AB42-A545F9F8E61A}" type="sibTrans" cxnId="{0E876F73-2983-403A-9B30-03A91275EA6B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2881D738-EA2B-412E-8330-249398DE406E}">
      <dgm:prSet custT="1"/>
      <dgm:spPr/>
      <dgm:t>
        <a:bodyPr/>
        <a:lstStyle/>
        <a:p>
          <a:r>
            <a:rPr lang="es-ES_tradnl" sz="2000" noProof="0" dirty="0" smtClean="0">
              <a:solidFill>
                <a:schemeClr val="tx2"/>
              </a:solidFill>
            </a:rPr>
            <a:t>Impacto</a:t>
          </a:r>
          <a:endParaRPr lang="es-ES_tradnl" sz="2000" noProof="0" dirty="0">
            <a:solidFill>
              <a:schemeClr val="tx2"/>
            </a:solidFill>
          </a:endParaRPr>
        </a:p>
      </dgm:t>
    </dgm:pt>
    <dgm:pt modelId="{F4701F9F-9463-4681-8DD4-9238FEB298E5}" type="parTrans" cxnId="{C8EA4C68-B72A-4FD5-8455-F2E616638490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B127E170-3ED0-4CD1-9481-B0044FD7822F}" type="sibTrans" cxnId="{C8EA4C68-B72A-4FD5-8455-F2E616638490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E2505D94-EC69-4A6E-B7D3-605D7FC0272B}">
      <dgm:prSet custT="1"/>
      <dgm:spPr/>
      <dgm:t>
        <a:bodyPr/>
        <a:lstStyle/>
        <a:p>
          <a:r>
            <a:rPr lang="es-ES_tradnl" sz="2000" noProof="0" dirty="0" smtClean="0">
              <a:solidFill>
                <a:schemeClr val="tx2"/>
              </a:solidFill>
            </a:rPr>
            <a:t>Resultados</a:t>
          </a:r>
          <a:endParaRPr lang="es-ES_tradnl" sz="2000" noProof="0" dirty="0">
            <a:solidFill>
              <a:schemeClr val="tx2"/>
            </a:solidFill>
          </a:endParaRPr>
        </a:p>
      </dgm:t>
    </dgm:pt>
    <dgm:pt modelId="{060FA2FD-CBFC-4116-8139-ACA55564DFE4}" type="parTrans" cxnId="{E64E1A8C-2197-4D39-B06E-4A2B4B8C0EDC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F307BC7D-3603-4D25-BD92-5DC862C6F099}" type="sibTrans" cxnId="{E64E1A8C-2197-4D39-B06E-4A2B4B8C0EDC}">
      <dgm:prSet/>
      <dgm:spPr/>
      <dgm:t>
        <a:bodyPr/>
        <a:lstStyle/>
        <a:p>
          <a:endParaRPr lang="es-ES_tradnl" sz="2000" noProof="0">
            <a:solidFill>
              <a:schemeClr val="tx2"/>
            </a:solidFill>
          </a:endParaRPr>
        </a:p>
      </dgm:t>
    </dgm:pt>
    <dgm:pt modelId="{C4332BF2-3939-4C87-9081-F011EC2133E8}" type="pres">
      <dgm:prSet presAssocID="{0DFB4D10-DF61-4A2B-9F03-DE0E02FF10DE}" presName="Name0" presStyleCnt="0">
        <dgm:presLayoutVars>
          <dgm:dir/>
          <dgm:animLvl val="lvl"/>
          <dgm:resizeHandles val="exact"/>
        </dgm:presLayoutVars>
      </dgm:prSet>
      <dgm:spPr/>
    </dgm:pt>
    <dgm:pt modelId="{CA4B3AE3-2787-401C-A6EE-524FB32DFA07}" type="pres">
      <dgm:prSet presAssocID="{7E528CF8-4F00-415F-991A-E1CC9D21F453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58CCAB-7C94-47A0-8112-5EFAB9F98EC7}" type="pres">
      <dgm:prSet presAssocID="{5FEFF18A-3522-435A-9B1E-A3D13EC963E3}" presName="parTxOnlySpace" presStyleCnt="0"/>
      <dgm:spPr/>
    </dgm:pt>
    <dgm:pt modelId="{DAC4E82C-7360-4FF9-97A8-20E0CFE07B68}" type="pres">
      <dgm:prSet presAssocID="{23D018AD-25D0-450F-9BF7-2CB1E2AD9163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FC303-7CFF-458C-8CC9-AE77AFF56246}" type="pres">
      <dgm:prSet presAssocID="{45389CD4-59E8-45ED-9601-C54100404CFD}" presName="parTxOnlySpace" presStyleCnt="0"/>
      <dgm:spPr/>
    </dgm:pt>
    <dgm:pt modelId="{5A8EE0D5-D2DD-4180-B99F-2D58791FF59A}" type="pres">
      <dgm:prSet presAssocID="{D62EFA06-ED13-48B8-8E91-640A920ED81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920D4-AE63-4A8E-B204-DF8022F222D3}" type="pres">
      <dgm:prSet presAssocID="{02DF68AC-0700-456C-AB42-A545F9F8E61A}" presName="parTxOnlySpace" presStyleCnt="0"/>
      <dgm:spPr/>
    </dgm:pt>
    <dgm:pt modelId="{422AF23B-239C-4BF3-9EE1-ED1FC3A6BB30}" type="pres">
      <dgm:prSet presAssocID="{E2505D94-EC69-4A6E-B7D3-605D7FC0272B}" presName="parTxOnly" presStyleLbl="node1" presStyleIdx="3" presStyleCnt="5" custScaleX="1173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03996-6330-4056-8AD2-0CCA075368ED}" type="pres">
      <dgm:prSet presAssocID="{F307BC7D-3603-4D25-BD92-5DC862C6F099}" presName="parTxOnlySpace" presStyleCnt="0"/>
      <dgm:spPr/>
    </dgm:pt>
    <dgm:pt modelId="{A09EA01E-F631-4B5F-A8E1-4D37BE68DAA9}" type="pres">
      <dgm:prSet presAssocID="{2881D738-EA2B-412E-8330-249398DE406E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F50E49-8D98-D543-B181-50FC435D1F16}" type="presOf" srcId="{2881D738-EA2B-412E-8330-249398DE406E}" destId="{A09EA01E-F631-4B5F-A8E1-4D37BE68DAA9}" srcOrd="0" destOrd="0" presId="urn:microsoft.com/office/officeart/2005/8/layout/chevron1"/>
    <dgm:cxn modelId="{7C9D477F-353C-DF49-AB78-94411482E32B}" type="presOf" srcId="{0DFB4D10-DF61-4A2B-9F03-DE0E02FF10DE}" destId="{C4332BF2-3939-4C87-9081-F011EC2133E8}" srcOrd="0" destOrd="0" presId="urn:microsoft.com/office/officeart/2005/8/layout/chevron1"/>
    <dgm:cxn modelId="{10CE5C0D-1A2E-AA48-A56A-5880EC582909}" type="presOf" srcId="{D62EFA06-ED13-48B8-8E91-640A920ED81C}" destId="{5A8EE0D5-D2DD-4180-B99F-2D58791FF59A}" srcOrd="0" destOrd="0" presId="urn:microsoft.com/office/officeart/2005/8/layout/chevron1"/>
    <dgm:cxn modelId="{A6EB1491-179F-314C-B58D-44CFA0B9101E}" type="presOf" srcId="{23D018AD-25D0-450F-9BF7-2CB1E2AD9163}" destId="{DAC4E82C-7360-4FF9-97A8-20E0CFE07B68}" srcOrd="0" destOrd="0" presId="urn:microsoft.com/office/officeart/2005/8/layout/chevron1"/>
    <dgm:cxn modelId="{C8EA4C68-B72A-4FD5-8455-F2E616638490}" srcId="{0DFB4D10-DF61-4A2B-9F03-DE0E02FF10DE}" destId="{2881D738-EA2B-412E-8330-249398DE406E}" srcOrd="4" destOrd="0" parTransId="{F4701F9F-9463-4681-8DD4-9238FEB298E5}" sibTransId="{B127E170-3ED0-4CD1-9481-B0044FD7822F}"/>
    <dgm:cxn modelId="{0E876F73-2983-403A-9B30-03A91275EA6B}" srcId="{0DFB4D10-DF61-4A2B-9F03-DE0E02FF10DE}" destId="{D62EFA06-ED13-48B8-8E91-640A920ED81C}" srcOrd="2" destOrd="0" parTransId="{9B907B9B-FC27-4878-AD92-C7DCB91FF584}" sibTransId="{02DF68AC-0700-456C-AB42-A545F9F8E61A}"/>
    <dgm:cxn modelId="{E64E1A8C-2197-4D39-B06E-4A2B4B8C0EDC}" srcId="{0DFB4D10-DF61-4A2B-9F03-DE0E02FF10DE}" destId="{E2505D94-EC69-4A6E-B7D3-605D7FC0272B}" srcOrd="3" destOrd="0" parTransId="{060FA2FD-CBFC-4116-8139-ACA55564DFE4}" sibTransId="{F307BC7D-3603-4D25-BD92-5DC862C6F099}"/>
    <dgm:cxn modelId="{25B81264-45CD-49D5-967E-E7CA5361D4B9}" srcId="{0DFB4D10-DF61-4A2B-9F03-DE0E02FF10DE}" destId="{7E528CF8-4F00-415F-991A-E1CC9D21F453}" srcOrd="0" destOrd="0" parTransId="{59C7B96B-FC13-4480-B2FC-C91994694EF9}" sibTransId="{5FEFF18A-3522-435A-9B1E-A3D13EC963E3}"/>
    <dgm:cxn modelId="{3C070F29-F4F1-CC4F-BA31-C3497FEFE44F}" type="presOf" srcId="{7E528CF8-4F00-415F-991A-E1CC9D21F453}" destId="{CA4B3AE3-2787-401C-A6EE-524FB32DFA07}" srcOrd="0" destOrd="0" presId="urn:microsoft.com/office/officeart/2005/8/layout/chevron1"/>
    <dgm:cxn modelId="{F99990C6-139D-CE4B-B07D-748D0EA332F2}" type="presOf" srcId="{E2505D94-EC69-4A6E-B7D3-605D7FC0272B}" destId="{422AF23B-239C-4BF3-9EE1-ED1FC3A6BB30}" srcOrd="0" destOrd="0" presId="urn:microsoft.com/office/officeart/2005/8/layout/chevron1"/>
    <dgm:cxn modelId="{977D2863-70DB-404D-BD08-23055C7EB69F}" srcId="{0DFB4D10-DF61-4A2B-9F03-DE0E02FF10DE}" destId="{23D018AD-25D0-450F-9BF7-2CB1E2AD9163}" srcOrd="1" destOrd="0" parTransId="{6DF66B09-0E5C-4D90-88C0-87AD70B48EF3}" sibTransId="{45389CD4-59E8-45ED-9601-C54100404CFD}"/>
    <dgm:cxn modelId="{7508723B-AADA-3D4B-AC32-97E440605B9A}" type="presParOf" srcId="{C4332BF2-3939-4C87-9081-F011EC2133E8}" destId="{CA4B3AE3-2787-401C-A6EE-524FB32DFA07}" srcOrd="0" destOrd="0" presId="urn:microsoft.com/office/officeart/2005/8/layout/chevron1"/>
    <dgm:cxn modelId="{47014A67-AB25-B145-B484-FEF8756BE742}" type="presParOf" srcId="{C4332BF2-3939-4C87-9081-F011EC2133E8}" destId="{2658CCAB-7C94-47A0-8112-5EFAB9F98EC7}" srcOrd="1" destOrd="0" presId="urn:microsoft.com/office/officeart/2005/8/layout/chevron1"/>
    <dgm:cxn modelId="{1217380D-88D4-2544-9B06-C9008BF59693}" type="presParOf" srcId="{C4332BF2-3939-4C87-9081-F011EC2133E8}" destId="{DAC4E82C-7360-4FF9-97A8-20E0CFE07B68}" srcOrd="2" destOrd="0" presId="urn:microsoft.com/office/officeart/2005/8/layout/chevron1"/>
    <dgm:cxn modelId="{0FF9AE7F-1B63-BD4E-B741-46E6D971718E}" type="presParOf" srcId="{C4332BF2-3939-4C87-9081-F011EC2133E8}" destId="{422FC303-7CFF-458C-8CC9-AE77AFF56246}" srcOrd="3" destOrd="0" presId="urn:microsoft.com/office/officeart/2005/8/layout/chevron1"/>
    <dgm:cxn modelId="{2FE317F7-033F-BE43-A9DA-6BCF3D0B3248}" type="presParOf" srcId="{C4332BF2-3939-4C87-9081-F011EC2133E8}" destId="{5A8EE0D5-D2DD-4180-B99F-2D58791FF59A}" srcOrd="4" destOrd="0" presId="urn:microsoft.com/office/officeart/2005/8/layout/chevron1"/>
    <dgm:cxn modelId="{652071FC-435F-F248-8063-0F120B8C0425}" type="presParOf" srcId="{C4332BF2-3939-4C87-9081-F011EC2133E8}" destId="{362920D4-AE63-4A8E-B204-DF8022F222D3}" srcOrd="5" destOrd="0" presId="urn:microsoft.com/office/officeart/2005/8/layout/chevron1"/>
    <dgm:cxn modelId="{14DC2CF9-6959-D74B-A74D-0A2ED968ECAC}" type="presParOf" srcId="{C4332BF2-3939-4C87-9081-F011EC2133E8}" destId="{422AF23B-239C-4BF3-9EE1-ED1FC3A6BB30}" srcOrd="6" destOrd="0" presId="urn:microsoft.com/office/officeart/2005/8/layout/chevron1"/>
    <dgm:cxn modelId="{6C2FE96B-C17D-BE4F-8950-AE6F88E0D06E}" type="presParOf" srcId="{C4332BF2-3939-4C87-9081-F011EC2133E8}" destId="{8F603996-6330-4056-8AD2-0CCA075368ED}" srcOrd="7" destOrd="0" presId="urn:microsoft.com/office/officeart/2005/8/layout/chevron1"/>
    <dgm:cxn modelId="{E758D0BF-B218-6846-8741-FDD960E08200}" type="presParOf" srcId="{C4332BF2-3939-4C87-9081-F011EC2133E8}" destId="{A09EA01E-F631-4B5F-A8E1-4D37BE68DAA9}" srcOrd="8" destOrd="0" presId="urn:microsoft.com/office/officeart/2005/8/layout/chevron1"/>
  </dgm:cxnLst>
  <dgm:bg>
    <a:solidFill>
      <a:schemeClr val="accent3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B3AE3-2787-401C-A6EE-524FB32DFA07}">
      <dsp:nvSpPr>
        <dsp:cNvPr id="0" name=""/>
        <dsp:cNvSpPr/>
      </dsp:nvSpPr>
      <dsp:spPr>
        <a:xfrm>
          <a:off x="226" y="51259"/>
          <a:ext cx="1723876" cy="68955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noProof="0" dirty="0" smtClean="0">
              <a:solidFill>
                <a:schemeClr val="tx2"/>
              </a:solidFill>
            </a:rPr>
            <a:t>Insumos</a:t>
          </a:r>
          <a:endParaRPr lang="es-ES_tradnl" sz="2000" kern="1200" noProof="0" dirty="0">
            <a:solidFill>
              <a:schemeClr val="tx2"/>
            </a:solidFill>
          </a:endParaRPr>
        </a:p>
      </dsp:txBody>
      <dsp:txXfrm>
        <a:off x="345001" y="51259"/>
        <a:ext cx="1034326" cy="689550"/>
      </dsp:txXfrm>
    </dsp:sp>
    <dsp:sp modelId="{DAC4E82C-7360-4FF9-97A8-20E0CFE07B68}">
      <dsp:nvSpPr>
        <dsp:cNvPr id="0" name=""/>
        <dsp:cNvSpPr/>
      </dsp:nvSpPr>
      <dsp:spPr>
        <a:xfrm>
          <a:off x="1551715" y="51259"/>
          <a:ext cx="1723876" cy="68955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noProof="0" dirty="0" smtClean="0">
              <a:solidFill>
                <a:schemeClr val="tx2"/>
              </a:solidFill>
            </a:rPr>
            <a:t>Procesos</a:t>
          </a:r>
          <a:endParaRPr lang="es-ES_tradnl" sz="2000" kern="1200" noProof="0" dirty="0">
            <a:solidFill>
              <a:schemeClr val="tx2"/>
            </a:solidFill>
          </a:endParaRPr>
        </a:p>
      </dsp:txBody>
      <dsp:txXfrm>
        <a:off x="1896490" y="51259"/>
        <a:ext cx="1034326" cy="689550"/>
      </dsp:txXfrm>
    </dsp:sp>
    <dsp:sp modelId="{5A8EE0D5-D2DD-4180-B99F-2D58791FF59A}">
      <dsp:nvSpPr>
        <dsp:cNvPr id="0" name=""/>
        <dsp:cNvSpPr/>
      </dsp:nvSpPr>
      <dsp:spPr>
        <a:xfrm>
          <a:off x="3103203" y="51259"/>
          <a:ext cx="1723876" cy="68955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noProof="0" dirty="0" smtClean="0">
              <a:solidFill>
                <a:schemeClr val="tx2"/>
              </a:solidFill>
            </a:rPr>
            <a:t>Salidas</a:t>
          </a:r>
          <a:endParaRPr lang="es-ES_tradnl" sz="2000" kern="1200" noProof="0" dirty="0">
            <a:solidFill>
              <a:schemeClr val="tx2"/>
            </a:solidFill>
          </a:endParaRPr>
        </a:p>
      </dsp:txBody>
      <dsp:txXfrm>
        <a:off x="3447978" y="51259"/>
        <a:ext cx="1034326" cy="689550"/>
      </dsp:txXfrm>
    </dsp:sp>
    <dsp:sp modelId="{422AF23B-239C-4BF3-9EE1-ED1FC3A6BB30}">
      <dsp:nvSpPr>
        <dsp:cNvPr id="0" name=""/>
        <dsp:cNvSpPr/>
      </dsp:nvSpPr>
      <dsp:spPr>
        <a:xfrm>
          <a:off x="4654692" y="51259"/>
          <a:ext cx="2023192" cy="68955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noProof="0" dirty="0" smtClean="0">
              <a:solidFill>
                <a:schemeClr val="tx2"/>
              </a:solidFill>
            </a:rPr>
            <a:t>Resultados</a:t>
          </a:r>
          <a:endParaRPr lang="es-ES_tradnl" sz="2000" kern="1200" noProof="0" dirty="0">
            <a:solidFill>
              <a:schemeClr val="tx2"/>
            </a:solidFill>
          </a:endParaRPr>
        </a:p>
      </dsp:txBody>
      <dsp:txXfrm>
        <a:off x="4999467" y="51259"/>
        <a:ext cx="1333642" cy="689550"/>
      </dsp:txXfrm>
    </dsp:sp>
    <dsp:sp modelId="{A09EA01E-F631-4B5F-A8E1-4D37BE68DAA9}">
      <dsp:nvSpPr>
        <dsp:cNvPr id="0" name=""/>
        <dsp:cNvSpPr/>
      </dsp:nvSpPr>
      <dsp:spPr>
        <a:xfrm>
          <a:off x="6505497" y="51259"/>
          <a:ext cx="1723876" cy="68955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noProof="0" dirty="0" smtClean="0">
              <a:solidFill>
                <a:schemeClr val="tx2"/>
              </a:solidFill>
            </a:rPr>
            <a:t>Impacto</a:t>
          </a:r>
          <a:endParaRPr lang="es-ES_tradnl" sz="2000" kern="1200" noProof="0" dirty="0">
            <a:solidFill>
              <a:schemeClr val="tx2"/>
            </a:solidFill>
          </a:endParaRPr>
        </a:p>
      </dsp:txBody>
      <dsp:txXfrm>
        <a:off x="6850272" y="51259"/>
        <a:ext cx="1034326" cy="689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BBDD-CB44-5F46-B5EF-995B51DB77BD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73BE6-7A71-8F4A-8F99-F07686881073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705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407A12EE-3DAA-4326-A5B3-7EB1C5029C3E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9430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Editar colores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73BE6-7A71-8F4A-8F99-F07686881073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218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3356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687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5807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67"/>
          <a:stretch/>
        </p:blipFill>
        <p:spPr bwMode="auto">
          <a:xfrm>
            <a:off x="2" y="6010842"/>
            <a:ext cx="9151963" cy="85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775" y="2268662"/>
            <a:ext cx="7772400" cy="820737"/>
          </a:xfrm>
        </p:spPr>
        <p:txBody>
          <a:bodyPr anchor="b"/>
          <a:lstStyle>
            <a:lvl1pPr>
              <a:defRPr sz="34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3539" y="3648707"/>
            <a:ext cx="7789863" cy="430887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3361199"/>
            <a:ext cx="8229600" cy="0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58" descr="C:\Users\Sarah\Desktop\IHME_logo_rgb-01.png"/>
          <p:cNvPicPr>
            <a:picLocks noChangeAspect="1" noChangeArrowheads="1"/>
          </p:cNvPicPr>
          <p:nvPr userDrawn="1"/>
        </p:nvPicPr>
        <p:blipFill>
          <a:blip r:embed="rId3" cstate="print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144" y="6298587"/>
            <a:ext cx="3075857" cy="25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IHME_logo_acr_RGB_sm.png"/>
          <p:cNvPicPr>
            <a:picLocks/>
          </p:cNvPicPr>
          <p:nvPr userDrawn="1"/>
        </p:nvPicPr>
        <p:blipFill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9" y="6116388"/>
            <a:ext cx="1409278" cy="611176"/>
          </a:xfrm>
          <a:prstGeom prst="rect">
            <a:avLst/>
          </a:prstGeom>
        </p:spPr>
      </p:pic>
      <p:grpSp>
        <p:nvGrpSpPr>
          <p:cNvPr id="22" name="Group 21"/>
          <p:cNvGrpSpPr/>
          <p:nvPr userDrawn="1"/>
        </p:nvGrpSpPr>
        <p:grpSpPr>
          <a:xfrm>
            <a:off x="6338144" y="6147448"/>
            <a:ext cx="2395907" cy="406076"/>
            <a:chOff x="6958578" y="4650278"/>
            <a:chExt cx="1646516" cy="189804"/>
          </a:xfrm>
        </p:grpSpPr>
        <p:pic>
          <p:nvPicPr>
            <p:cNvPr id="23" name="Picture 8"/>
            <p:cNvPicPr>
              <a:picLocks noChangeAspect="1" noChangeArrowheads="1"/>
            </p:cNvPicPr>
            <p:nvPr userDrawn="1"/>
          </p:nvPicPr>
          <p:blipFill>
            <a:blip r:embed="rId5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966967" y="4650278"/>
              <a:ext cx="638127" cy="16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5" name="Straight Connector 24"/>
            <p:cNvCxnSpPr/>
            <p:nvPr userDrawn="1"/>
          </p:nvCxnSpPr>
          <p:spPr>
            <a:xfrm>
              <a:off x="7797033" y="4659748"/>
              <a:ext cx="0" cy="146761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25"/>
            <p:cNvPicPr>
              <a:picLocks noChangeAspect="1"/>
            </p:cNvPicPr>
            <p:nvPr userDrawn="1"/>
          </p:nvPicPr>
          <p:blipFill>
            <a:blip r:embed="rId6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8578" y="4659426"/>
              <a:ext cx="681519" cy="1806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984236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992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054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590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675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227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2390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898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31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29D37-5E1D-4840-A5C7-FA8DEB773E03}" type="datetimeFigureOut">
              <a:rPr lang="es-ES" smtClean="0"/>
              <a:t>26/04/18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767FB-9F2E-8844-B6F6-5DA8D8554C1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76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52400" y="3562858"/>
            <a:ext cx="8813799" cy="2050542"/>
          </a:xfrm>
        </p:spPr>
        <p:txBody>
          <a:bodyPr>
            <a:noAutofit/>
          </a:bodyPr>
          <a:lstStyle/>
          <a:p>
            <a:pPr algn="ctr"/>
            <a:r>
              <a:rPr lang="es-GT" altLang="en-US" sz="4000" b="1" dirty="0" err="1" smtClean="0">
                <a:solidFill>
                  <a:srgbClr val="4A6300"/>
                </a:solidFill>
              </a:rPr>
              <a:t>Or</a:t>
            </a:r>
            <a:r>
              <a:rPr lang="es-MX" altLang="en-US" sz="4000" b="1" dirty="0" err="1" smtClean="0">
                <a:solidFill>
                  <a:srgbClr val="4A6300"/>
                </a:solidFill>
              </a:rPr>
              <a:t>ígenes</a:t>
            </a:r>
            <a:r>
              <a:rPr lang="es-GT" altLang="en-US" sz="4000" b="1" dirty="0" smtClean="0">
                <a:solidFill>
                  <a:srgbClr val="4A6300"/>
                </a:solidFill>
              </a:rPr>
              <a:t> de la Evaluación Prospectiva de País</a:t>
            </a:r>
          </a:p>
          <a:p>
            <a:r>
              <a:rPr lang="es-GT" altLang="en-US" sz="2400" b="1" dirty="0" smtClean="0">
                <a:solidFill>
                  <a:srgbClr val="4A6300"/>
                </a:solidFill>
              </a:rPr>
              <a:t>Bernardo Hernández Prado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1808707"/>
            <a:ext cx="9144000" cy="1802593"/>
          </a:xfrm>
        </p:spPr>
        <p:txBody>
          <a:bodyPr>
            <a:noAutofit/>
          </a:bodyPr>
          <a:lstStyle/>
          <a:p>
            <a:r>
              <a:rPr lang="es-ES_tradnl" altLang="en-US" sz="3600" b="1" dirty="0" smtClean="0"/>
              <a:t/>
            </a:r>
            <a:br>
              <a:rPr lang="es-ES_tradnl" altLang="en-US" sz="3600" b="1" dirty="0" smtClean="0"/>
            </a:br>
            <a:r>
              <a:rPr lang="es-ES_tradnl" altLang="en-US" sz="3600" b="1" dirty="0" smtClean="0"/>
              <a:t>Evaluación Prospectiva de País - Guatemala (EPP-GT</a:t>
            </a:r>
            <a:r>
              <a:rPr lang="en-US" altLang="en-US" sz="3600" b="1" dirty="0" smtClean="0"/>
              <a:t>)</a:t>
            </a:r>
            <a:br>
              <a:rPr lang="en-US" altLang="en-US" sz="3600" b="1" dirty="0" smtClean="0"/>
            </a:br>
            <a:endParaRPr lang="en-US" altLang="en-US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" name="Imagen 1" descr="Captura de pantalla 2018-03-07 a las 9.46.45 a.m.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905" y="0"/>
            <a:ext cx="2057804" cy="180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99567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solidFill>
                  <a:schemeClr val="accent1"/>
                </a:solidFill>
              </a:rPr>
              <a:t>¿Qué métodos utiliza la EPP?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981" y="1600200"/>
            <a:ext cx="8837243" cy="4525963"/>
          </a:xfrm>
        </p:spPr>
        <p:txBody>
          <a:bodyPr>
            <a:normAutofit lnSpcReduction="10000"/>
          </a:bodyPr>
          <a:lstStyle/>
          <a:p>
            <a:r>
              <a:rPr lang="es-ES_tradnl" u="sng" dirty="0" smtClean="0">
                <a:solidFill>
                  <a:srgbClr val="4A6300"/>
                </a:solidFill>
              </a:rPr>
              <a:t>Evaluación de impacto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¿Cuál es la cobertura de las intervenciones implementadas?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¿Qué impacto en salud tienen esas intervenciones?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Métodos cuantitativos: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Definición de marcos conceptuales e indicadores</a:t>
            </a:r>
          </a:p>
          <a:p>
            <a:pPr lvl="2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Seguimiento a uso de recursos, análisis económico</a:t>
            </a:r>
          </a:p>
          <a:p>
            <a:pPr lvl="2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Análisis geoespacial para evaluar la asociación entre las intervenciones y los efectos en salud	</a:t>
            </a:r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_tradnl" dirty="0">
              <a:solidFill>
                <a:srgbClr val="4A6300"/>
              </a:solidFill>
            </a:endParaRPr>
          </a:p>
          <a:p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S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51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chemeClr val="accent1"/>
                </a:solidFill>
              </a:rPr>
              <a:t>Características especiales de la metodología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981" y="1600200"/>
            <a:ext cx="8837243" cy="4525963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La EPP se hace en cada uno de los 8 países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Conocimiento conjunto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Desarrollo de capacidades</a:t>
            </a:r>
          </a:p>
          <a:p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Coordinación entre consorcios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Definición de preguntas y marcos de evaluación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Síntesis</a:t>
            </a:r>
          </a:p>
          <a:p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Enfoque prospectivo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La EPP “avanza” conforme se dan las actividades en cada país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Lo que escucharemos sobre Guatemala se refiere principalmente a la elaboración de propuestas de financiamiento	</a:t>
            </a:r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_tradnl" dirty="0">
              <a:solidFill>
                <a:srgbClr val="4A6300"/>
              </a:solidFill>
            </a:endParaRPr>
          </a:p>
          <a:p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S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793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solidFill>
                  <a:schemeClr val="accent1"/>
                </a:solidFill>
              </a:rPr>
              <a:t>Contenido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981" y="1600200"/>
            <a:ext cx="8837243" cy="2885303"/>
          </a:xfrm>
        </p:spPr>
        <p:txBody>
          <a:bodyPr>
            <a:normAutofit fontScale="92500"/>
          </a:bodyPr>
          <a:lstStyle/>
          <a:p>
            <a:r>
              <a:rPr lang="es-ES_tradnl" dirty="0" smtClean="0">
                <a:solidFill>
                  <a:srgbClr val="4A6300"/>
                </a:solidFill>
              </a:rPr>
              <a:t>Orígenes de la Evaluación Prospectiva de País (EPP)</a:t>
            </a:r>
          </a:p>
          <a:p>
            <a:r>
              <a:rPr lang="es-ES_tradnl" dirty="0" smtClean="0">
                <a:solidFill>
                  <a:srgbClr val="4A6300"/>
                </a:solidFill>
              </a:rPr>
              <a:t>Objetivos</a:t>
            </a:r>
          </a:p>
          <a:p>
            <a:r>
              <a:rPr lang="es-ES_tradnl" dirty="0" smtClean="0">
                <a:solidFill>
                  <a:srgbClr val="4A6300"/>
                </a:solidFill>
              </a:rPr>
              <a:t>Participantes</a:t>
            </a:r>
          </a:p>
          <a:p>
            <a:r>
              <a:rPr lang="es-ES_tradnl" dirty="0" smtClean="0">
                <a:solidFill>
                  <a:srgbClr val="4A6300"/>
                </a:solidFill>
              </a:rPr>
              <a:t>Metodología general</a:t>
            </a:r>
            <a:br>
              <a:rPr lang="es-ES_tradnl" dirty="0" smtClean="0">
                <a:solidFill>
                  <a:srgbClr val="4A6300"/>
                </a:solidFill>
              </a:rPr>
            </a:br>
            <a:endParaRPr lang="es-ES_tradnl" dirty="0" smtClean="0">
              <a:solidFill>
                <a:srgbClr val="4A6300"/>
              </a:solidFill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_tradnl" dirty="0">
              <a:solidFill>
                <a:srgbClr val="4A6300"/>
              </a:solidFill>
            </a:endParaRPr>
          </a:p>
          <a:p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S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98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solidFill>
                  <a:schemeClr val="accent1"/>
                </a:solidFill>
              </a:rPr>
              <a:t>Orígenes de la EPP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981" y="1600200"/>
            <a:ext cx="8837243" cy="4806777"/>
          </a:xfrm>
        </p:spPr>
        <p:txBody>
          <a:bodyPr>
            <a:normAutofit fontScale="85000" lnSpcReduction="20000"/>
          </a:bodyPr>
          <a:lstStyle/>
          <a:p>
            <a:r>
              <a:rPr lang="es-ES_tradnl" dirty="0" smtClean="0">
                <a:solidFill>
                  <a:srgbClr val="4A6300"/>
                </a:solidFill>
              </a:rPr>
              <a:t>El Fondo Mundial apoya a países en el combate a HIV/Sida, Tuberculosis y Malaria</a:t>
            </a:r>
          </a:p>
          <a:p>
            <a:r>
              <a:rPr lang="es-ES_tradnl" dirty="0" smtClean="0">
                <a:solidFill>
                  <a:srgbClr val="4A6300"/>
                </a:solidFill>
              </a:rPr>
              <a:t>Necesidad de conocer: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</a:rPr>
              <a:t>Cómo se implementa el modelo del Fondo Mundial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</a:rPr>
              <a:t>Qué impacto tienen las acciones implementadas</a:t>
            </a:r>
          </a:p>
          <a:p>
            <a:r>
              <a:rPr lang="es-ES_tradnl" dirty="0" err="1" smtClean="0">
                <a:solidFill>
                  <a:srgbClr val="4A6300"/>
                </a:solidFill>
              </a:rPr>
              <a:t>Enfasis</a:t>
            </a:r>
            <a:r>
              <a:rPr lang="es-ES_tradnl" dirty="0" smtClean="0">
                <a:solidFill>
                  <a:srgbClr val="4A6300"/>
                </a:solidFill>
              </a:rPr>
              <a:t> en un enfoque prospectivo: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</a:rPr>
              <a:t>Acompañar a los países en la implementación de acciones</a:t>
            </a:r>
          </a:p>
          <a:p>
            <a:r>
              <a:rPr lang="es-ES_tradnl" dirty="0" smtClean="0">
                <a:solidFill>
                  <a:srgbClr val="4A6300"/>
                </a:solidFill>
              </a:rPr>
              <a:t>Surge la EPP: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</a:rPr>
              <a:t>Evaluación independiente  del Fondo Mundial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</a:rPr>
              <a:t>Hecha a solicitud del  Grupo de Evaluación y Referencia Técnica del Fondo Mundial (TERG por sus siglas en inglés)</a:t>
            </a:r>
            <a:br>
              <a:rPr lang="es-ES_tradnl" dirty="0" smtClean="0">
                <a:solidFill>
                  <a:srgbClr val="4A6300"/>
                </a:solidFill>
              </a:rPr>
            </a:br>
            <a:endParaRPr lang="es-ES_tradnl" dirty="0" smtClean="0">
              <a:solidFill>
                <a:srgbClr val="4A6300"/>
              </a:solidFill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_tradnl" dirty="0">
              <a:solidFill>
                <a:srgbClr val="4A6300"/>
              </a:solidFill>
            </a:endParaRPr>
          </a:p>
          <a:p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S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187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23" y="135904"/>
            <a:ext cx="8842624" cy="1143000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accent1"/>
                </a:solidFill>
              </a:rPr>
              <a:t>¿Qué busca alcanzar la EPP?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121" y="1126503"/>
            <a:ext cx="8693209" cy="5620935"/>
          </a:xfr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68900" lvl="3" indent="-342900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r>
              <a:rPr lang="es-ES_tradnl" sz="2400" dirty="0" smtClean="0">
                <a:solidFill>
                  <a:schemeClr val="tx2"/>
                </a:solidFill>
                <a:cs typeface="Arial"/>
              </a:rPr>
              <a:t>Generar información, datos y evidencia sobre la cadena completa de resultados del Fondo Mundial</a:t>
            </a:r>
            <a:endParaRPr lang="es-ES_tradnl" sz="2400" dirty="0">
              <a:solidFill>
                <a:schemeClr val="tx2"/>
              </a:solidFill>
              <a:cs typeface="Arial"/>
            </a:endParaRPr>
          </a:p>
          <a:p>
            <a:pPr marL="468900" lvl="3" indent="-342900">
              <a:lnSpc>
                <a:spcPct val="110000"/>
              </a:lnSpc>
              <a:spcAft>
                <a:spcPts val="600"/>
              </a:spcAft>
              <a:buFontTx/>
              <a:buChar char="-"/>
            </a:pPr>
            <a:r>
              <a:rPr lang="es-ES_tradnl" sz="2400" dirty="0" smtClean="0">
                <a:solidFill>
                  <a:schemeClr val="tx2"/>
                </a:solidFill>
                <a:cs typeface="Arial"/>
              </a:rPr>
              <a:t>Dar a los actores interesados retroalimentación para acelerar el progreso y maximizar el impacto hacia los Objetivos Estratégicos del Fondo Mundial en: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s-ES_tradnl" dirty="0" smtClean="0">
                <a:solidFill>
                  <a:schemeClr val="tx2"/>
                </a:solidFill>
                <a:cs typeface="Arial"/>
              </a:rPr>
              <a:t>Examinar las cadenas causales entre las inversiones del Fondo Mundial y su impacto a nivel de país;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s-ES_tradnl" dirty="0" smtClean="0">
                <a:solidFill>
                  <a:schemeClr val="tx2"/>
                </a:solidFill>
                <a:cs typeface="Arial"/>
              </a:rPr>
              <a:t>Facilitar la mejora continua de la implementación y calidad de los programas, y la prueba de soluciones innovadoras; e 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es-ES_tradnl" dirty="0" smtClean="0">
                <a:solidFill>
                  <a:schemeClr val="tx2"/>
                </a:solidFill>
                <a:cs typeface="Arial"/>
              </a:rPr>
              <a:t>Identificar lecciones aprendidas para mejorar el modelo del Fondo Mundial.</a:t>
            </a:r>
          </a:p>
          <a:p>
            <a:endParaRPr lang="es-ES_tradnl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46843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1"/>
                </a:solidFill>
              </a:rPr>
              <a:t>Objetivos de la EPP</a:t>
            </a:r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1523" y="1469643"/>
            <a:ext cx="8562890" cy="5207647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rgbClr val="4A6300"/>
                </a:solidFill>
              </a:rPr>
              <a:t>Examinar y analizar </a:t>
            </a:r>
            <a:r>
              <a:rPr lang="es-ES" b="1" u="sng" dirty="0" smtClean="0">
                <a:solidFill>
                  <a:srgbClr val="4A6300"/>
                </a:solidFill>
              </a:rPr>
              <a:t>la implementación </a:t>
            </a:r>
            <a:r>
              <a:rPr lang="es-ES" dirty="0" smtClean="0">
                <a:solidFill>
                  <a:srgbClr val="4A6300"/>
                </a:solidFill>
              </a:rPr>
              <a:t>de los objetivos de la Estrategia del Fondo Mundial</a:t>
            </a:r>
          </a:p>
          <a:p>
            <a:r>
              <a:rPr lang="es-ES" dirty="0" smtClean="0">
                <a:solidFill>
                  <a:srgbClr val="4A6300"/>
                </a:solidFill>
              </a:rPr>
              <a:t>Identificar </a:t>
            </a:r>
            <a:r>
              <a:rPr lang="es-ES" b="1" u="sng" dirty="0" smtClean="0">
                <a:solidFill>
                  <a:srgbClr val="4A6300"/>
                </a:solidFill>
              </a:rPr>
              <a:t>retos que impiden la realización y oportunidades del programa</a:t>
            </a:r>
            <a:r>
              <a:rPr lang="es-ES" u="sng" dirty="0" smtClean="0">
                <a:solidFill>
                  <a:srgbClr val="4A6300"/>
                </a:solidFill>
              </a:rPr>
              <a:t> </a:t>
            </a:r>
            <a:r>
              <a:rPr lang="es-ES" dirty="0" smtClean="0">
                <a:solidFill>
                  <a:srgbClr val="4A6300"/>
                </a:solidFill>
              </a:rPr>
              <a:t>para mejor la información y calidad del impacto y efectividad de la inversión</a:t>
            </a:r>
          </a:p>
          <a:p>
            <a:r>
              <a:rPr lang="es-ES" dirty="0" smtClean="0">
                <a:solidFill>
                  <a:srgbClr val="4A6300"/>
                </a:solidFill>
              </a:rPr>
              <a:t>Fortalecer los sistemas de M&amp;E del país para una buena medición</a:t>
            </a:r>
          </a:p>
          <a:p>
            <a:r>
              <a:rPr lang="es-ES" dirty="0" smtClean="0">
                <a:solidFill>
                  <a:srgbClr val="4A6300"/>
                </a:solidFill>
              </a:rPr>
              <a:t>Identificar y diseminar las buenas prácticas en Guatemala para mejorar el Modelo del Fondo Mundial</a:t>
            </a:r>
            <a:endParaRPr lang="es-ES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863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>
                <a:solidFill>
                  <a:schemeClr val="accent1"/>
                </a:solidFill>
              </a:rPr>
              <a:t>¿Qué áreas le interesan a la EPP? Objetivos Estratégicos del FM 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981" y="1600200"/>
            <a:ext cx="8837243" cy="4525963"/>
          </a:xfrm>
        </p:spPr>
        <p:txBody>
          <a:bodyPr>
            <a:normAutofit lnSpcReduction="10000"/>
          </a:bodyPr>
          <a:lstStyle/>
          <a:p>
            <a:r>
              <a:rPr lang="es-ES_tradnl" dirty="0">
                <a:solidFill>
                  <a:srgbClr val="4A6300"/>
                </a:solidFill>
              </a:rPr>
              <a:t>SO1: </a:t>
            </a:r>
            <a:r>
              <a:rPr lang="es-ES_tradnl" dirty="0" smtClean="0">
                <a:solidFill>
                  <a:srgbClr val="4A6300"/>
                </a:solidFill>
              </a:rPr>
              <a:t>Impacto</a:t>
            </a:r>
            <a:r>
              <a:rPr lang="es-ES_tradnl" dirty="0">
                <a:solidFill>
                  <a:srgbClr val="4A6300"/>
                </a:solidFill>
              </a:rPr>
              <a:t>, transición, retos operativos del </a:t>
            </a:r>
            <a:r>
              <a:rPr lang="es-ES_tradnl" dirty="0" smtClean="0">
                <a:solidFill>
                  <a:srgbClr val="4A6300"/>
                </a:solidFill>
              </a:rPr>
              <a:t>ambiente</a:t>
            </a:r>
            <a:br>
              <a:rPr lang="es-ES_tradnl" dirty="0" smtClean="0">
                <a:solidFill>
                  <a:srgbClr val="4A6300"/>
                </a:solidFill>
              </a:rPr>
            </a:br>
            <a:endParaRPr lang="es-ES_tradnl" dirty="0" smtClean="0">
              <a:solidFill>
                <a:srgbClr val="4A6300"/>
              </a:solidFill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_tradnl" dirty="0">
                <a:solidFill>
                  <a:srgbClr val="4A6300"/>
                </a:solidFill>
              </a:rPr>
              <a:t>SO2: </a:t>
            </a:r>
            <a:r>
              <a:rPr lang="es-ES_tradnl" dirty="0" err="1" smtClean="0">
                <a:solidFill>
                  <a:srgbClr val="4A6300"/>
                </a:solidFill>
              </a:rPr>
              <a:t>Resilencia</a:t>
            </a:r>
            <a:r>
              <a:rPr lang="es-ES_tradnl" dirty="0" smtClean="0">
                <a:solidFill>
                  <a:srgbClr val="4A6300"/>
                </a:solidFill>
              </a:rPr>
              <a:t> </a:t>
            </a:r>
            <a:r>
              <a:rPr lang="es-ES_tradnl" dirty="0">
                <a:solidFill>
                  <a:srgbClr val="4A6300"/>
                </a:solidFill>
              </a:rPr>
              <a:t>y Sostenibilidad </a:t>
            </a:r>
            <a:r>
              <a:rPr lang="es-ES_tradnl" dirty="0" smtClean="0">
                <a:solidFill>
                  <a:srgbClr val="4A6300"/>
                </a:solidFill>
              </a:rPr>
              <a:t>para los Sistemas</a:t>
            </a:r>
            <a:br>
              <a:rPr lang="es-ES_tradnl" dirty="0" smtClean="0">
                <a:solidFill>
                  <a:srgbClr val="4A6300"/>
                </a:solidFill>
              </a:rPr>
            </a:br>
            <a:r>
              <a:rPr lang="es-ES_tradnl" dirty="0" smtClean="0">
                <a:solidFill>
                  <a:srgbClr val="4A6300"/>
                </a:solidFill>
              </a:rPr>
              <a:t>   </a:t>
            </a:r>
            <a:r>
              <a:rPr lang="es-ES_tradnl" dirty="0">
                <a:solidFill>
                  <a:srgbClr val="4A6300"/>
                </a:solidFill>
              </a:rPr>
              <a:t>de Salud (RSSS</a:t>
            </a:r>
            <a:r>
              <a:rPr lang="es-ES_tradnl" dirty="0" smtClean="0">
                <a:solidFill>
                  <a:srgbClr val="4A6300"/>
                </a:solidFill>
              </a:rPr>
              <a:t>)</a:t>
            </a:r>
            <a:br>
              <a:rPr lang="es-ES_tradnl" dirty="0" smtClean="0">
                <a:solidFill>
                  <a:srgbClr val="4A6300"/>
                </a:solidFill>
              </a:rPr>
            </a:br>
            <a:endParaRPr lang="es-ES_tradnl" dirty="0" smtClean="0">
              <a:solidFill>
                <a:srgbClr val="4A6300"/>
              </a:solidFill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</a:pPr>
            <a:r>
              <a:rPr lang="es-ES_tradnl" dirty="0">
                <a:solidFill>
                  <a:srgbClr val="4A6300"/>
                </a:solidFill>
              </a:rPr>
              <a:t>SO3: Derechos humanos y </a:t>
            </a:r>
            <a:r>
              <a:rPr lang="es-ES_tradnl" dirty="0" smtClean="0">
                <a:solidFill>
                  <a:srgbClr val="4A6300"/>
                </a:solidFill>
              </a:rPr>
              <a:t>género</a:t>
            </a:r>
            <a:br>
              <a:rPr lang="es-ES_tradnl" dirty="0" smtClean="0">
                <a:solidFill>
                  <a:srgbClr val="4A6300"/>
                </a:solidFill>
              </a:rPr>
            </a:br>
            <a:endParaRPr lang="es-ES_tradnl" dirty="0" smtClean="0">
              <a:solidFill>
                <a:srgbClr val="4A6300"/>
              </a:solidFill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</a:pPr>
            <a:r>
              <a:rPr lang="es-ES_tradnl" dirty="0">
                <a:solidFill>
                  <a:srgbClr val="4A6300"/>
                </a:solidFill>
              </a:rPr>
              <a:t>SO4: Aumento de recursos para la </a:t>
            </a:r>
            <a:r>
              <a:rPr lang="es-ES_tradnl" dirty="0" smtClean="0">
                <a:solidFill>
                  <a:srgbClr val="4A6300"/>
                </a:solidFill>
              </a:rPr>
              <a:t>movilización</a:t>
            </a:r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_tradnl" dirty="0">
              <a:solidFill>
                <a:srgbClr val="4A6300"/>
              </a:solidFill>
            </a:endParaRPr>
          </a:p>
          <a:p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S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753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solidFill>
                  <a:schemeClr val="accent1"/>
                </a:solidFill>
              </a:rPr>
              <a:t>¿Quiénes participan en la EPP?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981" y="1600200"/>
            <a:ext cx="8837243" cy="4525963"/>
          </a:xfrm>
        </p:spPr>
        <p:txBody>
          <a:bodyPr>
            <a:normAutofit fontScale="85000" lnSpcReduction="10000"/>
          </a:bodyPr>
          <a:lstStyle/>
          <a:p>
            <a:r>
              <a:rPr lang="es-ES_tradnl" dirty="0" smtClean="0">
                <a:solidFill>
                  <a:srgbClr val="4A6300"/>
                </a:solidFill>
              </a:rPr>
              <a:t>8 países: Camboya, República Democrática del Congo, Guatemala, Mozambique, Myanmar, Senegal, Sudán y Uganda</a:t>
            </a:r>
          </a:p>
          <a:p>
            <a:r>
              <a:rPr lang="es-ES_tradnl" dirty="0" smtClean="0">
                <a:solidFill>
                  <a:srgbClr val="4A6300"/>
                </a:solidFill>
              </a:rPr>
              <a:t>Seleccionados por: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</a:rPr>
              <a:t>Contar con subvenciones en las 3 enfermedades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</a:rPr>
              <a:t>Historia de implementación y financiamiento (Guatemala desde 2005)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</a:rPr>
              <a:t>Representativo de alguna región (Guatemala de Latinoamérica)</a:t>
            </a:r>
          </a:p>
          <a:p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3 consorcios de investigación:  IHME/PATH, EHG/UC, JHU</a:t>
            </a:r>
          </a:p>
          <a:p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 Guatemala, la EPP es coordinada por CIESAR	</a:t>
            </a:r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_tradnl" dirty="0">
              <a:solidFill>
                <a:srgbClr val="4A6300"/>
              </a:solidFill>
            </a:endParaRPr>
          </a:p>
          <a:p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S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960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9" y="80325"/>
            <a:ext cx="8971643" cy="789262"/>
          </a:xfrm>
        </p:spPr>
        <p:txBody>
          <a:bodyPr>
            <a:noAutofit/>
          </a:bodyPr>
          <a:lstStyle/>
          <a:p>
            <a:r>
              <a:rPr lang="es-ES_tradnl" sz="3600" dirty="0" smtClean="0">
                <a:solidFill>
                  <a:schemeClr val="accent1"/>
                </a:solidFill>
              </a:rPr>
              <a:t>Métodos de la Evaluación Prospectiva de País</a:t>
            </a:r>
            <a:endParaRPr lang="es-ES_tradnl" sz="36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019708"/>
              </p:ext>
            </p:extLst>
          </p:nvPr>
        </p:nvGraphicFramePr>
        <p:xfrm>
          <a:off x="625066" y="1026084"/>
          <a:ext cx="8229600" cy="792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535214" y="1917415"/>
            <a:ext cx="1633557" cy="3499712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_tradnl" dirty="0" smtClean="0">
                <a:solidFill>
                  <a:schemeClr val="tx2"/>
                </a:solidFill>
              </a:rPr>
              <a:t>Seguimiento de recursos existentes</a:t>
            </a:r>
            <a:br>
              <a:rPr lang="es-ES_tradnl" dirty="0" smtClean="0">
                <a:solidFill>
                  <a:schemeClr val="tx2"/>
                </a:solidFill>
              </a:rPr>
            </a:br>
            <a:endParaRPr lang="es-ES_tradnl" dirty="0" smtClean="0">
              <a:solidFill>
                <a:schemeClr val="tx2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>
                <a:solidFill>
                  <a:schemeClr val="tx2"/>
                </a:solidFill>
              </a:rPr>
              <a:t/>
            </a:r>
            <a:br>
              <a:rPr lang="es-ES_tradnl" dirty="0" smtClean="0">
                <a:solidFill>
                  <a:schemeClr val="tx2"/>
                </a:solidFill>
              </a:rPr>
            </a:br>
            <a:r>
              <a:rPr lang="es-ES_tradnl" dirty="0" smtClean="0">
                <a:solidFill>
                  <a:schemeClr val="tx2"/>
                </a:solidFill>
              </a:rPr>
              <a:t>Mapeo de socios  </a:t>
            </a:r>
            <a:endParaRPr lang="es-ES_tradnl" dirty="0">
              <a:solidFill>
                <a:schemeClr val="tx2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162923" y="1917415"/>
            <a:ext cx="1691743" cy="3499712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_tradnl" dirty="0" smtClean="0">
                <a:solidFill>
                  <a:schemeClr val="tx2"/>
                </a:solidFill>
              </a:rPr>
              <a:t>Análisis </a:t>
            </a:r>
            <a:r>
              <a:rPr lang="es-ES_tradnl" dirty="0">
                <a:solidFill>
                  <a:schemeClr val="tx2"/>
                </a:solidFill>
              </a:rPr>
              <a:t>g</a:t>
            </a:r>
            <a:r>
              <a:rPr lang="es-ES_tradnl" dirty="0" smtClean="0">
                <a:solidFill>
                  <a:schemeClr val="tx2"/>
                </a:solidFill>
              </a:rPr>
              <a:t>eoespacial, evaluación de resultados e impacto </a:t>
            </a:r>
          </a:p>
          <a:p>
            <a:pPr>
              <a:spcAft>
                <a:spcPts val="1200"/>
              </a:spcAft>
            </a:pPr>
            <a:r>
              <a:rPr lang="es-ES_tradnl" dirty="0" smtClean="0">
                <a:solidFill>
                  <a:schemeClr val="tx2"/>
                </a:solidFill>
              </a:rPr>
              <a:t>Costo-efectividad</a:t>
            </a:r>
          </a:p>
          <a:p>
            <a:pPr>
              <a:spcAft>
                <a:spcPts val="1200"/>
              </a:spcAft>
            </a:pPr>
            <a:endParaRPr lang="es-ES_tradnl" sz="1100" dirty="0" smtClean="0">
              <a:solidFill>
                <a:schemeClr val="tx2"/>
              </a:solidFill>
            </a:endParaRPr>
          </a:p>
          <a:p>
            <a:pPr>
              <a:spcAft>
                <a:spcPts val="1200"/>
              </a:spcAft>
            </a:pPr>
            <a:r>
              <a:rPr lang="es-ES_tradnl" dirty="0" smtClean="0">
                <a:solidFill>
                  <a:schemeClr val="tx2"/>
                </a:solidFill>
              </a:rPr>
              <a:t>Evaluación de impacto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309570" y="1918384"/>
            <a:ext cx="1476985" cy="3498743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_tradnl" sz="1400" dirty="0" smtClean="0">
                <a:solidFill>
                  <a:schemeClr val="tx2"/>
                </a:solidFill>
              </a:rPr>
              <a:t>Evaluación de procesos (revisión documental, verificaciones  de datos, entrevistas a informantes claves)</a:t>
            </a:r>
          </a:p>
          <a:p>
            <a:pPr>
              <a:spcAft>
                <a:spcPts val="1200"/>
              </a:spcAft>
            </a:pPr>
            <a:r>
              <a:rPr lang="es-ES_tradnl" sz="1400" dirty="0" smtClean="0">
                <a:solidFill>
                  <a:schemeClr val="tx2"/>
                </a:solidFill>
              </a:rPr>
              <a:t>Análisis de causa original (</a:t>
            </a:r>
            <a:r>
              <a:rPr lang="en-US" sz="1400" i="1" dirty="0" smtClean="0">
                <a:solidFill>
                  <a:schemeClr val="tx2"/>
                </a:solidFill>
              </a:rPr>
              <a:t>Root-cause analysis</a:t>
            </a:r>
            <a:r>
              <a:rPr lang="es-ES_tradnl" sz="1400" dirty="0" smtClean="0">
                <a:solidFill>
                  <a:schemeClr val="tx2"/>
                </a:solidFill>
              </a:rPr>
              <a:t>)</a:t>
            </a:r>
          </a:p>
          <a:p>
            <a:pPr>
              <a:spcAft>
                <a:spcPts val="1200"/>
              </a:spcAft>
            </a:pPr>
            <a:r>
              <a:rPr lang="es-ES_tradnl" sz="1400" dirty="0" smtClean="0">
                <a:solidFill>
                  <a:schemeClr val="tx2"/>
                </a:solidFill>
              </a:rPr>
              <a:t>Análisis de redes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860512" y="1918384"/>
            <a:ext cx="1617785" cy="3498743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_tradnl" dirty="0" smtClean="0">
                <a:solidFill>
                  <a:schemeClr val="tx2"/>
                </a:solidFill>
              </a:rPr>
              <a:t>Encuestas en unidades de salud</a:t>
            </a:r>
          </a:p>
          <a:p>
            <a:pPr>
              <a:spcAft>
                <a:spcPts val="1200"/>
              </a:spcAft>
            </a:pPr>
            <a:r>
              <a:rPr lang="es-ES_tradnl" dirty="0" smtClean="0">
                <a:solidFill>
                  <a:schemeClr val="tx2"/>
                </a:solidFill>
              </a:rPr>
              <a:t>  </a:t>
            </a:r>
          </a:p>
          <a:p>
            <a:pPr>
              <a:spcAft>
                <a:spcPts val="1200"/>
              </a:spcAft>
            </a:pPr>
            <a:r>
              <a:rPr lang="es-ES_tradnl" dirty="0" smtClean="0">
                <a:solidFill>
                  <a:schemeClr val="tx2"/>
                </a:solidFill>
              </a:rPr>
              <a:t>Evaluación de la calidad del programa</a:t>
            </a:r>
            <a:endParaRPr lang="es-ES_tradnl" dirty="0">
              <a:solidFill>
                <a:schemeClr val="tx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545140" y="1917415"/>
            <a:ext cx="1476985" cy="3499712"/>
          </a:xfrm>
          <a:prstGeom prst="roundRect">
            <a:avLst/>
          </a:prstGeom>
          <a:solidFill>
            <a:schemeClr val="bg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s-ES_tradnl" sz="1400" dirty="0" smtClean="0">
                <a:solidFill>
                  <a:schemeClr val="tx2"/>
                </a:solidFill>
              </a:rPr>
              <a:t>Encuestas de hogares  </a:t>
            </a:r>
          </a:p>
          <a:p>
            <a:pPr>
              <a:spcAft>
                <a:spcPts val="1200"/>
              </a:spcAft>
            </a:pPr>
            <a:r>
              <a:rPr lang="es-ES_tradnl" sz="1400" dirty="0" smtClean="0">
                <a:solidFill>
                  <a:schemeClr val="tx2"/>
                </a:solidFill>
              </a:rPr>
              <a:t>Integración  de sistemas de información, evaluación de calidad de datos y datos de encuestas</a:t>
            </a:r>
          </a:p>
          <a:p>
            <a:pPr>
              <a:spcAft>
                <a:spcPts val="1200"/>
              </a:spcAft>
            </a:pPr>
            <a:r>
              <a:rPr lang="es-ES_tradnl" sz="1400" dirty="0" smtClean="0">
                <a:solidFill>
                  <a:schemeClr val="tx2"/>
                </a:solidFill>
              </a:rPr>
              <a:t>Estimaciones para áreas pequeñas  </a:t>
            </a:r>
          </a:p>
          <a:p>
            <a:pPr>
              <a:spcAft>
                <a:spcPts val="1200"/>
              </a:spcAft>
            </a:pPr>
            <a:r>
              <a:rPr lang="es-ES_tradnl" sz="1400" dirty="0" smtClean="0">
                <a:solidFill>
                  <a:schemeClr val="tx2"/>
                </a:solidFill>
              </a:rPr>
              <a:t>Carga de la enfermedad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5214" y="5544522"/>
            <a:ext cx="8319452" cy="115316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>
                <a:solidFill>
                  <a:schemeClr val="tx2"/>
                </a:solidFill>
              </a:rPr>
              <a:t>Análisis sistemático de datos secundarios </a:t>
            </a:r>
          </a:p>
          <a:p>
            <a:pPr algn="ctr"/>
            <a:r>
              <a:rPr lang="es-ES_tradnl" dirty="0" smtClean="0">
                <a:solidFill>
                  <a:schemeClr val="tx2"/>
                </a:solidFill>
              </a:rPr>
              <a:t>Análisis temático (género, derechos humanos, sistemas de salud)</a:t>
            </a:r>
          </a:p>
          <a:p>
            <a:pPr algn="ctr"/>
            <a:r>
              <a:rPr lang="es-ES_tradnl" dirty="0" smtClean="0">
                <a:solidFill>
                  <a:schemeClr val="tx2"/>
                </a:solidFill>
              </a:rPr>
              <a:t>Diseminación oportuna y sistemática incluyendo un tablero de control de la (EPP) </a:t>
            </a:r>
          </a:p>
          <a:p>
            <a:pPr algn="ctr"/>
            <a:r>
              <a:rPr lang="es-ES_tradnl" dirty="0" smtClean="0">
                <a:solidFill>
                  <a:schemeClr val="tx2"/>
                </a:solidFill>
              </a:rPr>
              <a:t>Desarrollo de capacidades</a:t>
            </a:r>
            <a:endParaRPr lang="es-ES_tradn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70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solidFill>
                  <a:schemeClr val="accent1"/>
                </a:solidFill>
              </a:rPr>
              <a:t>¿Qué métodos utiliza la EPP?</a:t>
            </a:r>
            <a:endParaRPr lang="es-ES_tradnl" dirty="0">
              <a:solidFill>
                <a:schemeClr val="accent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1981" y="1600200"/>
            <a:ext cx="8837243" cy="4525963"/>
          </a:xfrm>
        </p:spPr>
        <p:txBody>
          <a:bodyPr>
            <a:normAutofit fontScale="92500"/>
          </a:bodyPr>
          <a:lstStyle/>
          <a:p>
            <a:r>
              <a:rPr lang="es-ES_tradnl" u="sng" dirty="0" smtClean="0">
                <a:solidFill>
                  <a:srgbClr val="4A6300"/>
                </a:solidFill>
              </a:rPr>
              <a:t>Evaluación de proceso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¿Cómo se implementan las acciones, iniciando desde la preparación de propuestas de financiamiento?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Métodos cualitativos:</a:t>
            </a:r>
          </a:p>
          <a:p>
            <a:pPr lvl="2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Elaboración de teorías de cambio</a:t>
            </a:r>
          </a:p>
          <a:p>
            <a:pPr lvl="2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Entrevistas, observaciones, revisión documental</a:t>
            </a:r>
          </a:p>
          <a:p>
            <a:pPr lvl="2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Triangulación de datos</a:t>
            </a:r>
          </a:p>
          <a:p>
            <a:pPr lvl="2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Análisis de causa original </a:t>
            </a:r>
            <a:r>
              <a:rPr lang="es-ES_tradnl" i="1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(</a:t>
            </a:r>
            <a:r>
              <a:rPr lang="es-ES_tradnl" i="1" dirty="0" err="1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root</a:t>
            </a:r>
            <a:r>
              <a:rPr lang="es-ES_tradnl" i="1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cause </a:t>
            </a:r>
            <a:r>
              <a:rPr lang="es-ES_tradnl" i="1" dirty="0" err="1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analysis</a:t>
            </a:r>
            <a:r>
              <a:rPr lang="es-ES_tradnl" i="1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</a:p>
          <a:p>
            <a:pPr lvl="1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Métodos cuantitativos:</a:t>
            </a:r>
          </a:p>
          <a:p>
            <a:pPr lvl="2"/>
            <a:r>
              <a:rPr lang="es-ES_tradnl" dirty="0" smtClean="0">
                <a:solidFill>
                  <a:srgbClr val="4A63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Seguimiento a uso de recursos, análisis económico	</a:t>
            </a:r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71755" marR="7175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s-ES_tradnl" dirty="0">
              <a:solidFill>
                <a:srgbClr val="4A6300"/>
              </a:solidFill>
            </a:endParaRPr>
          </a:p>
          <a:p>
            <a:endParaRPr lang="es-ES_tradnl" dirty="0">
              <a:solidFill>
                <a:srgbClr val="4A63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S" dirty="0">
              <a:solidFill>
                <a:srgbClr val="4A6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932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r 1">
      <a:dk1>
        <a:srgbClr val="FF6666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</TotalTime>
  <Words>696</Words>
  <Application>Microsoft Macintosh PowerPoint</Application>
  <PresentationFormat>Presentación en pantalla (4:3)</PresentationFormat>
  <Paragraphs>106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 Evaluación Prospectiva de País - Guatemala (EPP-GT) </vt:lpstr>
      <vt:lpstr>Contenido</vt:lpstr>
      <vt:lpstr>Orígenes de la EPP</vt:lpstr>
      <vt:lpstr>¿Qué busca alcanzar la EPP?</vt:lpstr>
      <vt:lpstr>Objetivos de la EPP</vt:lpstr>
      <vt:lpstr>¿Qué áreas le interesan a la EPP? Objetivos Estratégicos del FM </vt:lpstr>
      <vt:lpstr>¿Quiénes participan en la EPP?</vt:lpstr>
      <vt:lpstr>Métodos de la Evaluación Prospectiva de País</vt:lpstr>
      <vt:lpstr>¿Qué métodos utiliza la EPP?</vt:lpstr>
      <vt:lpstr>¿Qué métodos utiliza la EPP?</vt:lpstr>
      <vt:lpstr>Características especiales de la metodología</vt:lpstr>
    </vt:vector>
  </TitlesOfParts>
  <Company>PERSONAL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Edgar Kestler</dc:creator>
  <cp:lastModifiedBy>Edgar Kestler</cp:lastModifiedBy>
  <cp:revision>138</cp:revision>
  <dcterms:created xsi:type="dcterms:W3CDTF">2017-02-22T17:54:00Z</dcterms:created>
  <dcterms:modified xsi:type="dcterms:W3CDTF">2018-04-26T20:44:49Z</dcterms:modified>
</cp:coreProperties>
</file>